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40"/>
  </p:notesMasterIdLst>
  <p:handoutMasterIdLst>
    <p:handoutMasterId r:id="rId41"/>
  </p:handoutMasterIdLst>
  <p:sldIdLst>
    <p:sldId id="292" r:id="rId5"/>
    <p:sldId id="291" r:id="rId6"/>
    <p:sldId id="294" r:id="rId7"/>
    <p:sldId id="295" r:id="rId8"/>
    <p:sldId id="300" r:id="rId9"/>
    <p:sldId id="301" r:id="rId10"/>
    <p:sldId id="302" r:id="rId11"/>
    <p:sldId id="303" r:id="rId12"/>
    <p:sldId id="307" r:id="rId13"/>
    <p:sldId id="319" r:id="rId14"/>
    <p:sldId id="304" r:id="rId15"/>
    <p:sldId id="305" r:id="rId16"/>
    <p:sldId id="306" r:id="rId17"/>
    <p:sldId id="309" r:id="rId18"/>
    <p:sldId id="310" r:id="rId19"/>
    <p:sldId id="324" r:id="rId20"/>
    <p:sldId id="296" r:id="rId21"/>
    <p:sldId id="325" r:id="rId22"/>
    <p:sldId id="297" r:id="rId23"/>
    <p:sldId id="298" r:id="rId24"/>
    <p:sldId id="316" r:id="rId25"/>
    <p:sldId id="323" r:id="rId26"/>
    <p:sldId id="311" r:id="rId27"/>
    <p:sldId id="312" r:id="rId28"/>
    <p:sldId id="326" r:id="rId29"/>
    <p:sldId id="299" r:id="rId30"/>
    <p:sldId id="313" r:id="rId31"/>
    <p:sldId id="314" r:id="rId32"/>
    <p:sldId id="315" r:id="rId33"/>
    <p:sldId id="318" r:id="rId34"/>
    <p:sldId id="320" r:id="rId35"/>
    <p:sldId id="321" r:id="rId36"/>
    <p:sldId id="308" r:id="rId37"/>
    <p:sldId id="327" r:id="rId38"/>
    <p:sldId id="293" r:id="rId3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9D9"/>
    <a:srgbClr val="E39844"/>
    <a:srgbClr val="2D4F9B"/>
    <a:srgbClr val="69BFC9"/>
    <a:srgbClr val="E15CBD"/>
    <a:srgbClr val="7D8150"/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30/09/2024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30/09/2024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30/09/2024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30/09/2024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30/09/2024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30/09/2024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30/09/2024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30/09/2024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30/09/2024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30/09/2024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30/09/2024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30/09/2024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30/09/2024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17366" y="3841"/>
            <a:ext cx="127212" cy="6858000"/>
          </a:xfrm>
          <a:prstGeom prst="rect">
            <a:avLst/>
          </a:prstGeom>
          <a:solidFill>
            <a:srgbClr val="7D9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30/09/2024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2D4F9B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21381" y="-1345"/>
            <a:ext cx="137546" cy="6858000"/>
          </a:xfrm>
          <a:prstGeom prst="rect">
            <a:avLst/>
          </a:prstGeom>
          <a:solidFill>
            <a:srgbClr val="E39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28A4295-2559-7F04-9E8A-066C195E5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922" y="-1345"/>
            <a:ext cx="5068303" cy="6858000"/>
          </a:xfrm>
          <a:prstGeom prst="rect">
            <a:avLst/>
          </a:prstGeom>
          <a:solidFill>
            <a:srgbClr val="E39844"/>
          </a:solidFill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30/09/2024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30/09/2024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30/09/2024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30/09/2024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30/09/2024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30/09/2024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30/09/2024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30/09/2024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5295" y="758952"/>
            <a:ext cx="6447099" cy="3227514"/>
          </a:xfrm>
        </p:spPr>
        <p:txBody>
          <a:bodyPr>
            <a:noAutofit/>
          </a:bodyPr>
          <a:lstStyle/>
          <a:p>
            <a:r>
              <a:rPr lang="it-IT" sz="4800" dirty="0"/>
              <a:t>STUDIO </a:t>
            </a:r>
            <a:br>
              <a:rPr lang="it-IT" sz="4800" dirty="0"/>
            </a:br>
            <a:r>
              <a:rPr lang="it-IT" sz="4800" dirty="0"/>
              <a:t>FISIO-PATOLOGICO IN PAZIENTI CANDIDATI A REDO-SURGERY 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0" y="4508500"/>
            <a:ext cx="5559829" cy="1279652"/>
          </a:xfrm>
        </p:spPr>
        <p:txBody>
          <a:bodyPr>
            <a:normAutofit fontScale="55000" lnSpcReduction="20000"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DR.SSA CRISTINA OGLIARI</a:t>
            </a:r>
          </a:p>
          <a:p>
            <a:r>
              <a:rPr lang="it-IT" sz="2800" b="1" dirty="0">
                <a:solidFill>
                  <a:srgbClr val="FFC000"/>
                </a:solidFill>
              </a:rPr>
              <a:t>UO CHIRURGIA GENERALE </a:t>
            </a:r>
          </a:p>
          <a:p>
            <a:r>
              <a:rPr lang="it-IT" sz="2800" b="1" dirty="0">
                <a:solidFill>
                  <a:srgbClr val="FFC000"/>
                </a:solidFill>
              </a:rPr>
              <a:t>IRCCS OSPEDALE GALEAZZI-SANT’AMBROGIO MILANO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E55F3857-A95B-39CD-7B62-D96AA4100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1" y="310391"/>
            <a:ext cx="9490282" cy="603587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B49BFAB-CEB2-4E10-847A-CEADD90D0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8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15">
            <a:extLst>
              <a:ext uri="{FF2B5EF4-FFF2-40B4-BE49-F238E27FC236}">
                <a16:creationId xmlns:a16="http://schemas.microsoft.com/office/drawing/2014/main" id="{81713117-7DFE-39E8-8F48-B5C19879F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308350"/>
            <a:ext cx="66230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2850"/>
              </a:spcBef>
              <a:buFont typeface="Wingdings 2" panose="05020102010507070707" pitchFamily="18" charset="2"/>
              <a:buChar char=""/>
              <a:defRPr sz="31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850"/>
              </a:spcBef>
              <a:buFont typeface="Wingdings 2" panose="05020102010507070707" pitchFamily="18" charset="2"/>
              <a:buChar char=""/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222375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24013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27238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4844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416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3988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560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5B5854"/>
                </a:solidFill>
                <a:latin typeface="Avenir Medium" pitchFamily="1" charset="0"/>
              </a:rPr>
              <a:t>						</a:t>
            </a:r>
          </a:p>
          <a:p>
            <a:pPr algn="ctr" eaLnBrk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5B5854"/>
              </a:solidFill>
              <a:latin typeface="Avenir Medium" pitchFamily="1" charset="0"/>
            </a:endParaRPr>
          </a:p>
        </p:txBody>
      </p:sp>
      <p:sp>
        <p:nvSpPr>
          <p:cNvPr id="3" name="Shape 203">
            <a:extLst>
              <a:ext uri="{FF2B5EF4-FFF2-40B4-BE49-F238E27FC236}">
                <a16:creationId xmlns:a16="http://schemas.microsoft.com/office/drawing/2014/main" id="{84B01C72-6914-96D2-6463-D1AB13558584}"/>
              </a:ext>
            </a:extLst>
          </p:cNvPr>
          <p:cNvSpPr txBox="1">
            <a:spLocks/>
          </p:cNvSpPr>
          <p:nvPr/>
        </p:nvSpPr>
        <p:spPr>
          <a:xfrm>
            <a:off x="2738220" y="738858"/>
            <a:ext cx="7260360" cy="1550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altLang="it-IT" sz="3200" dirty="0">
                <a:ea typeface="ＭＳ Ｐゴシック" panose="020B0600070205080204" pitchFamily="34" charset="-128"/>
                <a:sym typeface="Courier" pitchFamily="1" charset="0"/>
              </a:rPr>
              <a:t>PHMETRIA TELEMETRICA (BRAVO SYSTEM)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3CD78AC-516C-45BA-DFA0-65E48008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02" y="2104257"/>
            <a:ext cx="8569995" cy="429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430C3A7-2F22-4D89-B35B-73E993F13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72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15">
            <a:extLst>
              <a:ext uri="{FF2B5EF4-FFF2-40B4-BE49-F238E27FC236}">
                <a16:creationId xmlns:a16="http://schemas.microsoft.com/office/drawing/2014/main" id="{FE03EBCA-1F30-A4FD-81C5-B7F15527D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308350"/>
            <a:ext cx="66230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2850"/>
              </a:spcBef>
              <a:buFont typeface="Wingdings 2" panose="05020102010507070707" pitchFamily="18" charset="2"/>
              <a:buChar char=""/>
              <a:defRPr sz="31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850"/>
              </a:spcBef>
              <a:buFont typeface="Wingdings 2" panose="05020102010507070707" pitchFamily="18" charset="2"/>
              <a:buChar char=""/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222375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24013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27238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4844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416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3988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560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5B5854"/>
                </a:solidFill>
                <a:latin typeface="Avenir Medium" pitchFamily="1" charset="0"/>
              </a:rPr>
              <a:t>						</a:t>
            </a:r>
          </a:p>
          <a:p>
            <a:pPr algn="ctr" eaLnBrk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5B5854"/>
              </a:solidFill>
              <a:latin typeface="Avenir Medium" pitchFamily="1" charset="0"/>
            </a:endParaRP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58FE5B60-CBEF-C221-AC93-ED82A577B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6" y="1622353"/>
            <a:ext cx="11391900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203">
            <a:extLst>
              <a:ext uri="{FF2B5EF4-FFF2-40B4-BE49-F238E27FC236}">
                <a16:creationId xmlns:a16="http://schemas.microsoft.com/office/drawing/2014/main" id="{FA2A0051-0261-40A7-855A-7612164DA5F5}"/>
              </a:ext>
            </a:extLst>
          </p:cNvPr>
          <p:cNvSpPr txBox="1">
            <a:spLocks/>
          </p:cNvSpPr>
          <p:nvPr/>
        </p:nvSpPr>
        <p:spPr>
          <a:xfrm>
            <a:off x="2738220" y="738858"/>
            <a:ext cx="7260360" cy="1550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altLang="it-IT" sz="3200" dirty="0">
                <a:ea typeface="ＭＳ Ｐゴシック" panose="020B0600070205080204" pitchFamily="34" charset="-128"/>
                <a:sym typeface="Courier" pitchFamily="1" charset="0"/>
              </a:rPr>
              <a:t>PHMETRIA TELEMETRICA (BRAVO SYSTEM)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FB1F9CD-0CD1-4D6D-A64C-22EE1A671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93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17AB985E-5CDC-4BFA-E519-C562A944B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2" y="902349"/>
            <a:ext cx="10749156" cy="432911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08277E0-66BB-4E75-9464-0A0AA9979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48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E1AFE2-40A1-DE1B-E256-A58BCB5EC836}"/>
              </a:ext>
            </a:extLst>
          </p:cNvPr>
          <p:cNvSpPr txBox="1"/>
          <p:nvPr/>
        </p:nvSpPr>
        <p:spPr>
          <a:xfrm>
            <a:off x="1140151" y="434713"/>
            <a:ext cx="101178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Sintomi tipici da reflusso </a:t>
            </a:r>
            <a:r>
              <a:rPr lang="it-IT" sz="2400" dirty="0"/>
              <a:t>(pirosi, rigurgito, dolore toracico) dopo SG/RYGB</a:t>
            </a:r>
          </a:p>
          <a:p>
            <a:endParaRPr lang="it-IT" sz="2400" dirty="0"/>
          </a:p>
          <a:p>
            <a:r>
              <a:rPr lang="it-IT" sz="2400" dirty="0"/>
              <a:t>1. Esclusione alterazioni anatomiche post-chirurgiche (Rx TD)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r>
              <a:rPr lang="it-IT" sz="2400" dirty="0"/>
              <a:t>2. Valutazione presenza di esofagite di grado &gt; A (esofagogastroduodenoscopia)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r>
              <a:rPr lang="it-IT" sz="2400" b="1" dirty="0"/>
              <a:t>3. Studio </a:t>
            </a:r>
            <a:r>
              <a:rPr lang="it-IT" sz="2400" b="1" dirty="0" err="1"/>
              <a:t>fisio</a:t>
            </a:r>
            <a:r>
              <a:rPr lang="it-IT" sz="2400" b="1" dirty="0"/>
              <a:t>-patologico </a:t>
            </a:r>
            <a:r>
              <a:rPr lang="it-IT" sz="2400" dirty="0"/>
              <a:t>(manometria esofagea ad alta risoluzione + </a:t>
            </a:r>
            <a:r>
              <a:rPr lang="it-IT" sz="2400" dirty="0" err="1"/>
              <a:t>pHBRAVO</a:t>
            </a:r>
            <a:r>
              <a:rPr lang="it-IT" sz="2400" dirty="0"/>
              <a:t> o </a:t>
            </a:r>
            <a:r>
              <a:rPr lang="it-IT" sz="2400" dirty="0" err="1"/>
              <a:t>Phimpedenziometria</a:t>
            </a:r>
            <a:r>
              <a:rPr lang="it-IT" sz="2400" dirty="0"/>
              <a:t> esofagea delle 24 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r>
              <a:rPr lang="it-IT" sz="2400" dirty="0"/>
              <a:t>NB Anche in </a:t>
            </a:r>
            <a:r>
              <a:rPr lang="it-IT" sz="2400" b="1" dirty="0"/>
              <a:t>pazienti asintomatici </a:t>
            </a:r>
            <a:r>
              <a:rPr lang="it-IT" sz="2400" dirty="0"/>
              <a:t>può essere presente un’elevata esposizione esofagea all’acido -&gt; monitoraggio endoscopico e di eventuali sintomi atipici (tosse, faringodinia, disfonia, </a:t>
            </a:r>
            <a:r>
              <a:rPr lang="it-IT" sz="2400" dirty="0" err="1"/>
              <a:t>raclage</a:t>
            </a:r>
            <a:r>
              <a:rPr lang="it-IT" sz="2400" dirty="0"/>
              <a:t>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49CD078-885D-4792-A2FF-FC6F5E5ADF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63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CE84AB-1E01-0BD8-F211-19CCB576FF83}"/>
              </a:ext>
            </a:extLst>
          </p:cNvPr>
          <p:cNvSpPr txBox="1"/>
          <p:nvPr/>
        </p:nvSpPr>
        <p:spPr>
          <a:xfrm>
            <a:off x="1401713" y="252922"/>
            <a:ext cx="97137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	</a:t>
            </a:r>
            <a:r>
              <a:rPr lang="it-IT" sz="3200" b="1" dirty="0"/>
              <a:t>MANOMETRIA ESOFAGEA AD ALTA RISOLUZIONE</a:t>
            </a:r>
          </a:p>
          <a:p>
            <a:r>
              <a:rPr lang="it-IT" sz="3200" b="1" dirty="0"/>
              <a:t>				cosa guardare</a:t>
            </a:r>
          </a:p>
          <a:p>
            <a:endParaRPr lang="it-IT" sz="2400" dirty="0"/>
          </a:p>
          <a:p>
            <a:endParaRPr lang="it-IT" sz="2400" dirty="0"/>
          </a:p>
          <a:p>
            <a:pPr marL="342900" indent="-342900">
              <a:buAutoNum type="arabicPeriod"/>
            </a:pPr>
            <a:r>
              <a:rPr lang="it-IT" sz="2400" dirty="0"/>
              <a:t>Motilità esofagea</a:t>
            </a:r>
          </a:p>
          <a:p>
            <a:r>
              <a:rPr lang="it-IT" sz="2400" dirty="0"/>
              <a:t>	se inefficace valutare la doppia posizione e manovre di provocazione 	(deglutizioni rapide multiple)</a:t>
            </a:r>
          </a:p>
          <a:p>
            <a:endParaRPr lang="it-IT" sz="2400" dirty="0"/>
          </a:p>
          <a:p>
            <a:r>
              <a:rPr lang="it-IT" sz="2400" dirty="0"/>
              <a:t>2. Pressione dello sfintere esofageo inferiore</a:t>
            </a:r>
          </a:p>
          <a:p>
            <a:endParaRPr lang="it-IT" sz="2400" dirty="0"/>
          </a:p>
          <a:p>
            <a:r>
              <a:rPr lang="it-IT" sz="2400" dirty="0"/>
              <a:t>3. Caratteristiche della giunzione esofago-gastrica (presenza di ernia </a:t>
            </a:r>
            <a:r>
              <a:rPr lang="it-IT" sz="2400" dirty="0" err="1"/>
              <a:t>jatale</a:t>
            </a:r>
            <a:r>
              <a:rPr lang="it-IT" sz="2400" dirty="0"/>
              <a:t> – pressione dell’EGJ-CI)</a:t>
            </a:r>
          </a:p>
          <a:p>
            <a:endParaRPr lang="it-IT" sz="2400" dirty="0"/>
          </a:p>
          <a:p>
            <a:r>
              <a:rPr lang="it-IT" sz="2400" dirty="0"/>
              <a:t>4. Pressione intragastrica e gradiente gastro-esofageo versus EGJ-CI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46C177-C461-4500-8804-2C7ABF8E8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34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CE84AB-1E01-0BD8-F211-19CCB576FF83}"/>
              </a:ext>
            </a:extLst>
          </p:cNvPr>
          <p:cNvSpPr txBox="1"/>
          <p:nvPr/>
        </p:nvSpPr>
        <p:spPr>
          <a:xfrm>
            <a:off x="1401713" y="252922"/>
            <a:ext cx="97137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	</a:t>
            </a:r>
            <a:r>
              <a:rPr lang="it-IT" sz="3200" b="1" dirty="0"/>
              <a:t>MANOMETRIA ESOFAGEA AD ALTA RISOLUZIONE</a:t>
            </a:r>
          </a:p>
          <a:p>
            <a:r>
              <a:rPr lang="it-IT" sz="3200" b="1" dirty="0"/>
              <a:t>				cosa guardare</a:t>
            </a:r>
          </a:p>
          <a:p>
            <a:endParaRPr lang="it-IT" sz="2400" dirty="0"/>
          </a:p>
          <a:p>
            <a:endParaRPr lang="it-IT" sz="2400" dirty="0"/>
          </a:p>
          <a:p>
            <a:pPr marL="342900" indent="-342900">
              <a:buAutoNum type="arabicPeriod"/>
            </a:pPr>
            <a:r>
              <a:rPr lang="it-IT" sz="2400" b="1" dirty="0">
                <a:solidFill>
                  <a:srgbClr val="FF0000"/>
                </a:solidFill>
              </a:rPr>
              <a:t>Motilità esofagea</a:t>
            </a:r>
          </a:p>
          <a:p>
            <a:r>
              <a:rPr lang="it-IT" sz="2400" b="1" dirty="0">
                <a:solidFill>
                  <a:srgbClr val="FF0000"/>
                </a:solidFill>
              </a:rPr>
              <a:t>	se inefficace valutare la doppia posizione e manovre di provocazione 	(deglutizioni rapide multiple)</a:t>
            </a:r>
          </a:p>
          <a:p>
            <a:endParaRPr lang="it-IT" sz="2400" dirty="0"/>
          </a:p>
          <a:p>
            <a:r>
              <a:rPr lang="it-IT" sz="2400" dirty="0"/>
              <a:t>2. Pressione dello sfintere esofageo inferiore</a:t>
            </a:r>
          </a:p>
          <a:p>
            <a:endParaRPr lang="it-IT" sz="2400" dirty="0"/>
          </a:p>
          <a:p>
            <a:r>
              <a:rPr lang="it-IT" sz="2400" dirty="0"/>
              <a:t>3. Caratteristiche della giunzione esofago-gastrica (presenza di ernia </a:t>
            </a:r>
            <a:r>
              <a:rPr lang="it-IT" sz="2400" dirty="0" err="1"/>
              <a:t>jatale</a:t>
            </a:r>
            <a:r>
              <a:rPr lang="it-IT" sz="2400" dirty="0"/>
              <a:t> – pressione dell’EGJ-CI)</a:t>
            </a:r>
          </a:p>
          <a:p>
            <a:endParaRPr lang="it-IT" sz="2400" dirty="0"/>
          </a:p>
          <a:p>
            <a:r>
              <a:rPr lang="it-IT" sz="2400" dirty="0"/>
              <a:t>4. Pressione intragastrica e gradiente gastro-esofageo versus EGJ-CI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46C177-C461-4500-8804-2C7ABF8E8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0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;g1f8037b1fe8_1_8">
            <a:extLst>
              <a:ext uri="{FF2B5EF4-FFF2-40B4-BE49-F238E27FC236}">
                <a16:creationId xmlns:a16="http://schemas.microsoft.com/office/drawing/2014/main" id="{8B87C35D-CC17-C9DD-DEFA-A69FAF36D6D5}"/>
              </a:ext>
            </a:extLst>
          </p:cNvPr>
          <p:cNvSpPr txBox="1">
            <a:spLocks/>
          </p:cNvSpPr>
          <p:nvPr/>
        </p:nvSpPr>
        <p:spPr>
          <a:xfrm>
            <a:off x="3033914" y="24116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Play"/>
              <a:buNone/>
            </a:pPr>
            <a:r>
              <a:rPr lang="it-IT" sz="3200" dirty="0"/>
              <a:t>MOTILITA’ ESOFAGEA INEFFICACE</a:t>
            </a:r>
          </a:p>
        </p:txBody>
      </p:sp>
      <p:pic>
        <p:nvPicPr>
          <p:cNvPr id="4" name="Immagine 3" descr="Immagine che contiene testo, schermata, Blu elettrico, Blu intenso&#10;&#10;Descrizione generata automaticamente">
            <a:extLst>
              <a:ext uri="{FF2B5EF4-FFF2-40B4-BE49-F238E27FC236}">
                <a16:creationId xmlns:a16="http://schemas.microsoft.com/office/drawing/2014/main" id="{6645CF8F-AA64-C1DA-790F-6EA920D4F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18" y="1566862"/>
            <a:ext cx="10149420" cy="420829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B7A94E-E1A1-43AB-A518-BCADA58D0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06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CE84AB-1E01-0BD8-F211-19CCB576FF83}"/>
              </a:ext>
            </a:extLst>
          </p:cNvPr>
          <p:cNvSpPr txBox="1"/>
          <p:nvPr/>
        </p:nvSpPr>
        <p:spPr>
          <a:xfrm>
            <a:off x="1401713" y="252922"/>
            <a:ext cx="97137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	</a:t>
            </a:r>
            <a:r>
              <a:rPr lang="it-IT" sz="3200" b="1" dirty="0"/>
              <a:t>MANOMETRIA ESOFAGEA AD ALTA RISOLUZIONE</a:t>
            </a:r>
          </a:p>
          <a:p>
            <a:r>
              <a:rPr lang="it-IT" sz="3200" b="1" dirty="0"/>
              <a:t>				cosa guardare</a:t>
            </a:r>
          </a:p>
          <a:p>
            <a:endParaRPr lang="it-IT" sz="2400" dirty="0"/>
          </a:p>
          <a:p>
            <a:endParaRPr lang="it-IT" sz="2400" dirty="0"/>
          </a:p>
          <a:p>
            <a:pPr marL="342900" indent="-342900">
              <a:buAutoNum type="arabicPeriod"/>
            </a:pPr>
            <a:r>
              <a:rPr lang="it-IT" sz="2400" dirty="0"/>
              <a:t>Motilità esofagea</a:t>
            </a:r>
          </a:p>
          <a:p>
            <a:r>
              <a:rPr lang="it-IT" sz="2400" dirty="0"/>
              <a:t>	se inefficace valutare la doppia posizione e manovre di provocazione 	(deglutizioni rapide multiple)</a:t>
            </a:r>
          </a:p>
          <a:p>
            <a:endParaRPr lang="it-IT" sz="2400" dirty="0"/>
          </a:p>
          <a:p>
            <a:r>
              <a:rPr lang="it-IT" sz="2400" b="1" dirty="0">
                <a:solidFill>
                  <a:srgbClr val="FF0000"/>
                </a:solidFill>
              </a:rPr>
              <a:t>2. Pressione dello sfintere esofageo inferiore</a:t>
            </a:r>
          </a:p>
          <a:p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2400" b="1" dirty="0">
                <a:solidFill>
                  <a:srgbClr val="FF0000"/>
                </a:solidFill>
              </a:rPr>
              <a:t>3. Caratteristiche della giunzione esofago-gastrica (presenza di ernia </a:t>
            </a:r>
            <a:r>
              <a:rPr lang="it-IT" sz="2400" b="1" dirty="0" err="1">
                <a:solidFill>
                  <a:srgbClr val="FF0000"/>
                </a:solidFill>
              </a:rPr>
              <a:t>jatale</a:t>
            </a:r>
            <a:r>
              <a:rPr lang="it-IT" sz="2400" b="1" dirty="0">
                <a:solidFill>
                  <a:srgbClr val="FF0000"/>
                </a:solidFill>
              </a:rPr>
              <a:t> – pressione dell’EGJ-CI)</a:t>
            </a:r>
          </a:p>
          <a:p>
            <a:endParaRPr lang="it-IT" sz="2400" dirty="0"/>
          </a:p>
          <a:p>
            <a:r>
              <a:rPr lang="it-IT" sz="2400" dirty="0"/>
              <a:t>4. Pressione intragastrica e gradiente gastro-esofageo versus EGJ-CI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46C177-C461-4500-8804-2C7ABF8E8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26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1;g1f8037b1fe8_1_8">
            <a:extLst>
              <a:ext uri="{FF2B5EF4-FFF2-40B4-BE49-F238E27FC236}">
                <a16:creationId xmlns:a16="http://schemas.microsoft.com/office/drawing/2014/main" id="{D3F545BB-5059-EDCE-F264-5FD32D954EB2}"/>
              </a:ext>
            </a:extLst>
          </p:cNvPr>
          <p:cNvSpPr txBox="1"/>
          <p:nvPr/>
        </p:nvSpPr>
        <p:spPr>
          <a:xfrm>
            <a:off x="855714" y="1591670"/>
            <a:ext cx="9106432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dk1"/>
                </a:solidFill>
              </a:rPr>
              <a:t>EGJ è uno sfintere complesso costituito da due componenti: lo </a:t>
            </a:r>
            <a:r>
              <a:rPr lang="it-IT" sz="2400" b="1" dirty="0">
                <a:solidFill>
                  <a:schemeClr val="dk1"/>
                </a:solidFill>
              </a:rPr>
              <a:t>sfintere esofageo inferiore </a:t>
            </a:r>
            <a:r>
              <a:rPr lang="it-IT" sz="2400" dirty="0">
                <a:solidFill>
                  <a:schemeClr val="dk1"/>
                </a:solidFill>
              </a:rPr>
              <a:t>(LES) e il </a:t>
            </a:r>
            <a:r>
              <a:rPr lang="it-IT" sz="2400" b="1" dirty="0">
                <a:solidFill>
                  <a:schemeClr val="dk1"/>
                </a:solidFill>
              </a:rPr>
              <a:t>diaframma crurale </a:t>
            </a:r>
            <a:r>
              <a:rPr lang="it-IT" sz="2400" dirty="0">
                <a:solidFill>
                  <a:schemeClr val="dk1"/>
                </a:solidFill>
              </a:rPr>
              <a:t>(CD)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it-IT" sz="2400" dirty="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it-IT" sz="2400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dk1"/>
                </a:solidFill>
              </a:rPr>
              <a:t>Un’alterata funzione di barriera dell’EGJ porta ad un’eccessiva esposizione all’acido dell’esofago distale (AET e numero di reflussi)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it-IT" sz="2400" dirty="0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dk1"/>
                </a:solidFill>
              </a:rPr>
              <a:t>La separazione tra lo sfintere esofageo inferiore e il diaframma è indicativa di ERNIA JATALE</a:t>
            </a:r>
            <a:endParaRPr sz="24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B9D0AC-22DD-6F6D-482E-6527E1BB7AEB}"/>
              </a:ext>
            </a:extLst>
          </p:cNvPr>
          <p:cNvSpPr txBox="1"/>
          <p:nvPr/>
        </p:nvSpPr>
        <p:spPr>
          <a:xfrm>
            <a:off x="6608671" y="6246612"/>
            <a:ext cx="4415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err="1">
                <a:latin typeface="Aptos" panose="020B0004020202020204" pitchFamily="34" charset="0"/>
              </a:rPr>
              <a:t>Kahrilas</a:t>
            </a:r>
            <a:r>
              <a:rPr lang="it-IT" sz="1000" i="1" dirty="0">
                <a:latin typeface="Aptos" panose="020B0004020202020204" pitchFamily="34" charset="0"/>
              </a:rPr>
              <a:t> PJ et al, </a:t>
            </a:r>
            <a:r>
              <a:rPr lang="it-IT" sz="1000" i="1" dirty="0" err="1">
                <a:latin typeface="Aptos" panose="020B0004020202020204" pitchFamily="34" charset="0"/>
              </a:rPr>
              <a:t>Neurogastroenterology</a:t>
            </a:r>
            <a:r>
              <a:rPr lang="it-IT" sz="1000" i="1" dirty="0">
                <a:latin typeface="Aptos" panose="020B0004020202020204" pitchFamily="34" charset="0"/>
              </a:rPr>
              <a:t> </a:t>
            </a:r>
            <a:r>
              <a:rPr lang="it-IT" sz="1000" i="1" dirty="0" err="1">
                <a:latin typeface="Aptos" panose="020B0004020202020204" pitchFamily="34" charset="0"/>
              </a:rPr>
              <a:t>Motil</a:t>
            </a:r>
            <a:r>
              <a:rPr lang="it-IT" sz="1000" i="1" dirty="0">
                <a:latin typeface="Aptos" panose="020B0004020202020204" pitchFamily="34" charset="0"/>
              </a:rPr>
              <a:t> 2021; 33 (10)</a:t>
            </a:r>
          </a:p>
          <a:p>
            <a:r>
              <a:rPr lang="it-IT" sz="1000" i="1" dirty="0" err="1">
                <a:latin typeface="Aptos" panose="020B0004020202020204" pitchFamily="34" charset="0"/>
              </a:rPr>
              <a:t>Voulgaris</a:t>
            </a:r>
            <a:r>
              <a:rPr lang="it-IT" sz="1000" i="1" dirty="0">
                <a:latin typeface="Aptos" panose="020B0004020202020204" pitchFamily="34" charset="0"/>
              </a:rPr>
              <a:t> T et al. </a:t>
            </a:r>
            <a:r>
              <a:rPr lang="it-IT" sz="1000" i="1" dirty="0" err="1">
                <a:latin typeface="Aptos" panose="020B0004020202020204" pitchFamily="34" charset="0"/>
              </a:rPr>
              <a:t>Annals</a:t>
            </a:r>
            <a:r>
              <a:rPr lang="it-IT" sz="1000" i="1" dirty="0">
                <a:latin typeface="Aptos" panose="020B0004020202020204" pitchFamily="34" charset="0"/>
              </a:rPr>
              <a:t> of </a:t>
            </a:r>
            <a:r>
              <a:rPr lang="it-IT" sz="1000" i="1" dirty="0" err="1">
                <a:latin typeface="Aptos" panose="020B0004020202020204" pitchFamily="34" charset="0"/>
              </a:rPr>
              <a:t>Gastroenterology</a:t>
            </a:r>
            <a:r>
              <a:rPr lang="it-IT" sz="1000" i="1" dirty="0">
                <a:latin typeface="Aptos" panose="020B0004020202020204" pitchFamily="34" charset="0"/>
              </a:rPr>
              <a:t> 2023; 36: 599-604</a:t>
            </a:r>
          </a:p>
        </p:txBody>
      </p:sp>
      <p:sp>
        <p:nvSpPr>
          <p:cNvPr id="5" name="Google Shape;99;g1f8037b1fe8_1_8">
            <a:extLst>
              <a:ext uri="{FF2B5EF4-FFF2-40B4-BE49-F238E27FC236}">
                <a16:creationId xmlns:a16="http://schemas.microsoft.com/office/drawing/2014/main" id="{090C48C6-99ED-7E0F-FCCC-93B3190E42A4}"/>
              </a:ext>
            </a:extLst>
          </p:cNvPr>
          <p:cNvSpPr txBox="1">
            <a:spLocks/>
          </p:cNvSpPr>
          <p:nvPr/>
        </p:nvSpPr>
        <p:spPr>
          <a:xfrm>
            <a:off x="2749680" y="21127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Play"/>
              <a:buNone/>
            </a:pPr>
            <a:r>
              <a:rPr lang="it-IT" sz="3200" dirty="0"/>
              <a:t>GIUNZIONE ESOFAGO-GASTRICA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9D1363-A285-4288-BB8B-974FD59BB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Policromia, schermata, Blu elettrico, linea&#10;&#10;Descrizione generata automaticamente">
            <a:extLst>
              <a:ext uri="{FF2B5EF4-FFF2-40B4-BE49-F238E27FC236}">
                <a16:creationId xmlns:a16="http://schemas.microsoft.com/office/drawing/2014/main" id="{00C84424-3D6E-047E-154B-24A6293B7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9908"/>
            <a:ext cx="5468579" cy="4847150"/>
          </a:xfrm>
          <a:prstGeom prst="rect">
            <a:avLst/>
          </a:prstGeom>
        </p:spPr>
      </p:pic>
      <p:sp>
        <p:nvSpPr>
          <p:cNvPr id="6" name="Google Shape;99;g1f8037b1fe8_1_8">
            <a:extLst>
              <a:ext uri="{FF2B5EF4-FFF2-40B4-BE49-F238E27FC236}">
                <a16:creationId xmlns:a16="http://schemas.microsoft.com/office/drawing/2014/main" id="{B7C6F7AE-40B7-1897-B038-D63CBEF21F69}"/>
              </a:ext>
            </a:extLst>
          </p:cNvPr>
          <p:cNvSpPr txBox="1">
            <a:spLocks/>
          </p:cNvSpPr>
          <p:nvPr/>
        </p:nvSpPr>
        <p:spPr>
          <a:xfrm>
            <a:off x="1545815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Play"/>
              <a:buNone/>
            </a:pPr>
            <a:r>
              <a:rPr lang="it-IT" sz="3200" dirty="0"/>
              <a:t>MANOMETRIA ESOFAGEA AD ALTA RISOLUZIONE</a:t>
            </a:r>
          </a:p>
        </p:txBody>
      </p:sp>
      <p:pic>
        <p:nvPicPr>
          <p:cNvPr id="8" name="Immagine 7" descr="Immagine che contiene Policromia, schermata, Blu elettrico, linea&#10;&#10;Descrizione generata automaticamente">
            <a:extLst>
              <a:ext uri="{FF2B5EF4-FFF2-40B4-BE49-F238E27FC236}">
                <a16:creationId xmlns:a16="http://schemas.microsoft.com/office/drawing/2014/main" id="{25920FC2-9A96-BC63-64AF-EC44723E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9908"/>
            <a:ext cx="5468579" cy="484715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5A14993-67C9-C8B7-54FA-253238A5D271}"/>
              </a:ext>
            </a:extLst>
          </p:cNvPr>
          <p:cNvSpPr txBox="1"/>
          <p:nvPr/>
        </p:nvSpPr>
        <p:spPr>
          <a:xfrm>
            <a:off x="6803616" y="1690825"/>
            <a:ext cx="470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/>
              <a:t>SFINTERE ESOFAGEO SUPERIORE</a:t>
            </a:r>
          </a:p>
          <a:p>
            <a:endParaRPr lang="it-IT" sz="1800" b="1" dirty="0"/>
          </a:p>
          <a:p>
            <a:endParaRPr lang="it-IT" sz="1800" b="1" dirty="0"/>
          </a:p>
          <a:p>
            <a:endParaRPr lang="it-IT" sz="1800" b="1" dirty="0"/>
          </a:p>
          <a:p>
            <a:endParaRPr lang="it-IT" sz="1800" b="1" dirty="0"/>
          </a:p>
          <a:p>
            <a:endParaRPr lang="it-IT" sz="1800" b="1" dirty="0"/>
          </a:p>
          <a:p>
            <a:endParaRPr lang="it-IT" sz="1800" b="1" dirty="0"/>
          </a:p>
          <a:p>
            <a:r>
              <a:rPr lang="it-IT" sz="1800" b="1" dirty="0"/>
              <a:t>    CORPO ESOFAGEO</a:t>
            </a:r>
          </a:p>
          <a:p>
            <a:endParaRPr lang="it-IT" sz="1800" b="1" dirty="0"/>
          </a:p>
          <a:p>
            <a:endParaRPr lang="it-IT" sz="1800" b="1" dirty="0"/>
          </a:p>
          <a:p>
            <a:endParaRPr lang="it-IT" sz="1800" b="1" dirty="0"/>
          </a:p>
          <a:p>
            <a:endParaRPr lang="it-IT" sz="1800" b="1" dirty="0"/>
          </a:p>
          <a:p>
            <a:endParaRPr lang="it-IT" sz="1800" b="1" dirty="0"/>
          </a:p>
          <a:p>
            <a:endParaRPr lang="it-IT" sz="1800" b="1" dirty="0"/>
          </a:p>
          <a:p>
            <a:r>
              <a:rPr lang="it-IT" sz="1800" b="1" dirty="0"/>
              <a:t>SFINTERE ESOFAGEO INFERIORE</a:t>
            </a:r>
          </a:p>
          <a:p>
            <a:r>
              <a:rPr lang="it-IT" sz="1800" b="1" dirty="0"/>
              <a:t>GIUNZIONE ESOFAGO-GASTRICA</a:t>
            </a:r>
          </a:p>
        </p:txBody>
      </p:sp>
      <p:sp>
        <p:nvSpPr>
          <p:cNvPr id="10" name="Parentesi graffa chiusa 9">
            <a:extLst>
              <a:ext uri="{FF2B5EF4-FFF2-40B4-BE49-F238E27FC236}">
                <a16:creationId xmlns:a16="http://schemas.microsoft.com/office/drawing/2014/main" id="{40FDC96F-2794-FCDA-41BD-5532202BC39D}"/>
              </a:ext>
            </a:extLst>
          </p:cNvPr>
          <p:cNvSpPr/>
          <p:nvPr/>
        </p:nvSpPr>
        <p:spPr>
          <a:xfrm>
            <a:off x="6459794" y="2344994"/>
            <a:ext cx="343821" cy="3029439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02588B2-5DEF-41B5-AFCD-A6A37085D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11" y="5612235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;g1f8037b1fe8_1_8">
            <a:extLst>
              <a:ext uri="{FF2B5EF4-FFF2-40B4-BE49-F238E27FC236}">
                <a16:creationId xmlns:a16="http://schemas.microsoft.com/office/drawing/2014/main" id="{4E40C705-CAA4-D9A4-A477-2830B2156045}"/>
              </a:ext>
            </a:extLst>
          </p:cNvPr>
          <p:cNvSpPr txBox="1">
            <a:spLocks/>
          </p:cNvSpPr>
          <p:nvPr/>
        </p:nvSpPr>
        <p:spPr>
          <a:xfrm>
            <a:off x="1413191" y="172204"/>
            <a:ext cx="1163453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Play"/>
              <a:buNone/>
            </a:pPr>
            <a:r>
              <a:rPr lang="it-IT" sz="3200" dirty="0"/>
              <a:t>SFINTERE ESOFAGEO INFERIORE E DIAFRAMMA CRURALE</a:t>
            </a:r>
          </a:p>
        </p:txBody>
      </p:sp>
      <p:pic>
        <p:nvPicPr>
          <p:cNvPr id="4" name="Immagine 3" descr="Immagine che contiene testo, Policromia, schermata, aqua&#10;&#10;Descrizione generata automaticamente">
            <a:extLst>
              <a:ext uri="{FF2B5EF4-FFF2-40B4-BE49-F238E27FC236}">
                <a16:creationId xmlns:a16="http://schemas.microsoft.com/office/drawing/2014/main" id="{45AD1B19-D490-92CB-61ED-A59AF724F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54" y="1690825"/>
            <a:ext cx="9141999" cy="410527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63ED69-D6F9-716A-BF99-5B09E608C4A5}"/>
              </a:ext>
            </a:extLst>
          </p:cNvPr>
          <p:cNvSpPr txBox="1"/>
          <p:nvPr/>
        </p:nvSpPr>
        <p:spPr>
          <a:xfrm>
            <a:off x="5828244" y="6320166"/>
            <a:ext cx="681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latin typeface="Aptos" panose="020B0004020202020204" pitchFamily="34" charset="0"/>
              </a:rPr>
              <a:t>Tolone S et al. United </a:t>
            </a:r>
            <a:r>
              <a:rPr lang="it-IT" sz="1000" i="1" dirty="0" err="1">
                <a:latin typeface="Aptos" panose="020B0004020202020204" pitchFamily="34" charset="0"/>
              </a:rPr>
              <a:t>European</a:t>
            </a:r>
            <a:r>
              <a:rPr lang="it-IT" sz="1000" i="1" dirty="0">
                <a:latin typeface="Aptos" panose="020B0004020202020204" pitchFamily="34" charset="0"/>
              </a:rPr>
              <a:t> </a:t>
            </a:r>
            <a:r>
              <a:rPr lang="it-IT" sz="1000" i="1" dirty="0" err="1">
                <a:latin typeface="Aptos" panose="020B0004020202020204" pitchFamily="34" charset="0"/>
              </a:rPr>
              <a:t>Gastroenterology</a:t>
            </a:r>
            <a:r>
              <a:rPr lang="it-IT" sz="1000" i="1" dirty="0">
                <a:latin typeface="Aptos" panose="020B0004020202020204" pitchFamily="34" charset="0"/>
              </a:rPr>
              <a:t> Journal 2018; 6(7): 981-989</a:t>
            </a:r>
          </a:p>
          <a:p>
            <a:r>
              <a:rPr lang="it-IT" sz="1000" i="1" dirty="0" err="1">
                <a:latin typeface="Aptos" panose="020B0004020202020204" pitchFamily="34" charset="0"/>
              </a:rPr>
              <a:t>Kahrilas</a:t>
            </a:r>
            <a:r>
              <a:rPr lang="it-IT" sz="1000" i="1" dirty="0">
                <a:latin typeface="Aptos" panose="020B0004020202020204" pitchFamily="34" charset="0"/>
              </a:rPr>
              <a:t> PJ et al </a:t>
            </a:r>
            <a:r>
              <a:rPr lang="it-IT" sz="1000" i="1" dirty="0" err="1">
                <a:latin typeface="Aptos" panose="020B0004020202020204" pitchFamily="34" charset="0"/>
              </a:rPr>
              <a:t>Neurogastroenterol</a:t>
            </a:r>
            <a:r>
              <a:rPr lang="it-IT" sz="1000" i="1" dirty="0">
                <a:latin typeface="Aptos" panose="020B0004020202020204" pitchFamily="34" charset="0"/>
              </a:rPr>
              <a:t> </a:t>
            </a:r>
            <a:r>
              <a:rPr lang="it-IT" sz="1000" i="1" dirty="0" err="1">
                <a:latin typeface="Aptos" panose="020B0004020202020204" pitchFamily="34" charset="0"/>
              </a:rPr>
              <a:t>Motil</a:t>
            </a:r>
            <a:r>
              <a:rPr lang="it-IT" sz="1000" i="1" dirty="0">
                <a:latin typeface="Aptos" panose="020B0004020202020204" pitchFamily="34" charset="0"/>
              </a:rPr>
              <a:t> 2015; 27: 160-74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468ECFBC-4B81-DD2F-15D6-70E63831CB93}"/>
              </a:ext>
            </a:extLst>
          </p:cNvPr>
          <p:cNvCxnSpPr/>
          <p:nvPr/>
        </p:nvCxnSpPr>
        <p:spPr>
          <a:xfrm>
            <a:off x="2454442" y="4981074"/>
            <a:ext cx="95049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D3DD4E8-A165-3D2A-BA1D-F6B88B5D3ADC}"/>
              </a:ext>
            </a:extLst>
          </p:cNvPr>
          <p:cNvCxnSpPr/>
          <p:nvPr/>
        </p:nvCxnSpPr>
        <p:spPr>
          <a:xfrm>
            <a:off x="1014654" y="4981074"/>
            <a:ext cx="9504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D9DBD20-4A6E-187D-4895-9EC39FE31BAB}"/>
              </a:ext>
            </a:extLst>
          </p:cNvPr>
          <p:cNvCxnSpPr>
            <a:cxnSpLocks/>
          </p:cNvCxnSpPr>
          <p:nvPr/>
        </p:nvCxnSpPr>
        <p:spPr>
          <a:xfrm>
            <a:off x="10402211" y="5253790"/>
            <a:ext cx="4021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C7EBA1F-45D4-E72C-BAF7-3160057206DF}"/>
              </a:ext>
            </a:extLst>
          </p:cNvPr>
          <p:cNvCxnSpPr>
            <a:cxnSpLocks/>
          </p:cNvCxnSpPr>
          <p:nvPr/>
        </p:nvCxnSpPr>
        <p:spPr>
          <a:xfrm>
            <a:off x="10402211" y="4848727"/>
            <a:ext cx="4021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3C0A9F0-E1BD-A2FA-0AE4-D8E6FD2D2241}"/>
              </a:ext>
            </a:extLst>
          </p:cNvPr>
          <p:cNvSpPr txBox="1"/>
          <p:nvPr/>
        </p:nvSpPr>
        <p:spPr>
          <a:xfrm>
            <a:off x="11105147" y="4652210"/>
            <a:ext cx="13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LES</a:t>
            </a:r>
            <a:endParaRPr lang="it-IT" sz="2000" b="1" dirty="0"/>
          </a:p>
          <a:p>
            <a:r>
              <a:rPr lang="it-IT" sz="2000" b="1" dirty="0"/>
              <a:t>DIAFR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B4DCD44-377B-5F02-136F-68C0CB862891}"/>
              </a:ext>
            </a:extLst>
          </p:cNvPr>
          <p:cNvCxnSpPr/>
          <p:nvPr/>
        </p:nvCxnSpPr>
        <p:spPr>
          <a:xfrm>
            <a:off x="9095873" y="4856748"/>
            <a:ext cx="95049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9C7772D8-BC5A-F343-CA88-132C3FE4FCF3}"/>
              </a:ext>
            </a:extLst>
          </p:cNvPr>
          <p:cNvCxnSpPr/>
          <p:nvPr/>
        </p:nvCxnSpPr>
        <p:spPr>
          <a:xfrm>
            <a:off x="5706979" y="4652210"/>
            <a:ext cx="95049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9F15FF8F-8608-10BA-14E7-883439D6138E}"/>
              </a:ext>
            </a:extLst>
          </p:cNvPr>
          <p:cNvCxnSpPr/>
          <p:nvPr/>
        </p:nvCxnSpPr>
        <p:spPr>
          <a:xfrm>
            <a:off x="5692944" y="4981074"/>
            <a:ext cx="9504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2CDF1AA-4681-90D9-4E67-0E77EF4149B0}"/>
              </a:ext>
            </a:extLst>
          </p:cNvPr>
          <p:cNvCxnSpPr/>
          <p:nvPr/>
        </p:nvCxnSpPr>
        <p:spPr>
          <a:xfrm>
            <a:off x="9095873" y="5253790"/>
            <a:ext cx="9504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E9057B03-7347-468B-8D91-936951E7D5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7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olicromia, schermata, linea, arte&#10;&#10;Descrizione generata automaticamente">
            <a:extLst>
              <a:ext uri="{FF2B5EF4-FFF2-40B4-BE49-F238E27FC236}">
                <a16:creationId xmlns:a16="http://schemas.microsoft.com/office/drawing/2014/main" id="{0718D5A9-3B3C-0EFA-B1DA-D6398492A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47" y="444617"/>
            <a:ext cx="9782160" cy="581357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AB9D9CD-7C64-4B08-9C3A-2D76A2DB8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032" y="5689303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6C778DA-6A3A-A70F-BB6F-7C5E258FC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36" y="1581405"/>
            <a:ext cx="8034165" cy="398056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4F03FF-47EF-58BF-F34C-B819C85EBC43}"/>
              </a:ext>
            </a:extLst>
          </p:cNvPr>
          <p:cNvSpPr txBox="1"/>
          <p:nvPr/>
        </p:nvSpPr>
        <p:spPr>
          <a:xfrm>
            <a:off x="5710822" y="6369722"/>
            <a:ext cx="681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latin typeface="Aptos" panose="020B0004020202020204" pitchFamily="34" charset="0"/>
              </a:rPr>
              <a:t>Tolone S et al. United </a:t>
            </a:r>
            <a:r>
              <a:rPr lang="it-IT" sz="1000" i="1" dirty="0" err="1">
                <a:latin typeface="Aptos" panose="020B0004020202020204" pitchFamily="34" charset="0"/>
              </a:rPr>
              <a:t>European</a:t>
            </a:r>
            <a:r>
              <a:rPr lang="it-IT" sz="1000" i="1" dirty="0">
                <a:latin typeface="Aptos" panose="020B0004020202020204" pitchFamily="34" charset="0"/>
              </a:rPr>
              <a:t> </a:t>
            </a:r>
            <a:r>
              <a:rPr lang="it-IT" sz="1000" i="1" dirty="0" err="1">
                <a:latin typeface="Aptos" panose="020B0004020202020204" pitchFamily="34" charset="0"/>
              </a:rPr>
              <a:t>Gastroenterology</a:t>
            </a:r>
            <a:r>
              <a:rPr lang="it-IT" sz="1000" i="1" dirty="0">
                <a:latin typeface="Aptos" panose="020B0004020202020204" pitchFamily="34" charset="0"/>
              </a:rPr>
              <a:t> Journal 2018; 6(7): 981-989</a:t>
            </a:r>
          </a:p>
        </p:txBody>
      </p:sp>
      <p:sp>
        <p:nvSpPr>
          <p:cNvPr id="5" name="Google Shape;99;g1f8037b1fe8_1_8">
            <a:extLst>
              <a:ext uri="{FF2B5EF4-FFF2-40B4-BE49-F238E27FC236}">
                <a16:creationId xmlns:a16="http://schemas.microsoft.com/office/drawing/2014/main" id="{3807A053-F7A9-DFEB-8498-6925562132F7}"/>
              </a:ext>
            </a:extLst>
          </p:cNvPr>
          <p:cNvSpPr txBox="1">
            <a:spLocks/>
          </p:cNvSpPr>
          <p:nvPr/>
        </p:nvSpPr>
        <p:spPr>
          <a:xfrm>
            <a:off x="3256810" y="110802"/>
            <a:ext cx="465659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Play"/>
              <a:buNone/>
            </a:pPr>
            <a:r>
              <a:rPr lang="it-IT" sz="3200" dirty="0"/>
              <a:t>DIAGNOSI ERNIA JATALE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C362FA8-7EDB-4AF9-9BA5-19FB11DCC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032" y="5689303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43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99;g1f8037b1fe8_1_8">
            <a:extLst>
              <a:ext uri="{FF2B5EF4-FFF2-40B4-BE49-F238E27FC236}">
                <a16:creationId xmlns:a16="http://schemas.microsoft.com/office/drawing/2014/main" id="{40611B1B-16D3-48DE-636B-8A167246EED6}"/>
              </a:ext>
            </a:extLst>
          </p:cNvPr>
          <p:cNvSpPr txBox="1">
            <a:spLocks/>
          </p:cNvSpPr>
          <p:nvPr/>
        </p:nvSpPr>
        <p:spPr>
          <a:xfrm>
            <a:off x="690716" y="21127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Play"/>
              <a:buNone/>
            </a:pPr>
            <a:r>
              <a:rPr lang="it-IT" sz="3200" dirty="0"/>
              <a:t>INTEGRALE DI CONTRAZIONE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Play"/>
              <a:buNone/>
            </a:pPr>
            <a:r>
              <a:rPr lang="it-IT" sz="3200" dirty="0"/>
              <a:t>DELLA GIUNZIONE ESOFAGO-GASTRICA (EGJ-CI)</a:t>
            </a:r>
          </a:p>
        </p:txBody>
      </p:sp>
      <p:sp>
        <p:nvSpPr>
          <p:cNvPr id="18" name="Google Shape;101;g1f8037b1fe8_1_8">
            <a:extLst>
              <a:ext uri="{FF2B5EF4-FFF2-40B4-BE49-F238E27FC236}">
                <a16:creationId xmlns:a16="http://schemas.microsoft.com/office/drawing/2014/main" id="{6392C1F9-1B53-3ED4-3F6B-BF6FBC0F0E11}"/>
              </a:ext>
            </a:extLst>
          </p:cNvPr>
          <p:cNvSpPr txBox="1"/>
          <p:nvPr/>
        </p:nvSpPr>
        <p:spPr>
          <a:xfrm>
            <a:off x="690716" y="1309477"/>
            <a:ext cx="113168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dk1"/>
                </a:solidFill>
              </a:rPr>
              <a:t>Misurato su 3 cicli respiratori durante il basale iniziale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dk1"/>
                </a:solidFill>
              </a:rPr>
              <a:t>&lt; 25 mmHg-cm-s = EGJ ipotonica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dk1"/>
                </a:solidFill>
              </a:rPr>
              <a:t>85% della contrattilità dell’EGJ è attribuibile alla componente diaframmatica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4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884651F-7AD4-94D8-969F-685509A3E77C}"/>
              </a:ext>
            </a:extLst>
          </p:cNvPr>
          <p:cNvSpPr txBox="1"/>
          <p:nvPr/>
        </p:nvSpPr>
        <p:spPr>
          <a:xfrm>
            <a:off x="6790726" y="6264806"/>
            <a:ext cx="4415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err="1">
                <a:latin typeface="Aptos" panose="020B0004020202020204" pitchFamily="34" charset="0"/>
              </a:rPr>
              <a:t>Kahrilas</a:t>
            </a:r>
            <a:r>
              <a:rPr lang="it-IT" sz="1000" i="1" dirty="0">
                <a:latin typeface="Aptos" panose="020B0004020202020204" pitchFamily="34" charset="0"/>
              </a:rPr>
              <a:t> PJ et al, </a:t>
            </a:r>
            <a:r>
              <a:rPr lang="it-IT" sz="1000" i="1" dirty="0" err="1">
                <a:latin typeface="Aptos" panose="020B0004020202020204" pitchFamily="34" charset="0"/>
              </a:rPr>
              <a:t>Neurogastroenterology</a:t>
            </a:r>
            <a:r>
              <a:rPr lang="it-IT" sz="1000" i="1" dirty="0">
                <a:latin typeface="Aptos" panose="020B0004020202020204" pitchFamily="34" charset="0"/>
              </a:rPr>
              <a:t> </a:t>
            </a:r>
            <a:r>
              <a:rPr lang="it-IT" sz="1000" i="1" dirty="0" err="1">
                <a:latin typeface="Aptos" panose="020B0004020202020204" pitchFamily="34" charset="0"/>
              </a:rPr>
              <a:t>Motil</a:t>
            </a:r>
            <a:r>
              <a:rPr lang="it-IT" sz="1000" i="1" dirty="0">
                <a:latin typeface="Aptos" panose="020B0004020202020204" pitchFamily="34" charset="0"/>
              </a:rPr>
              <a:t> 2021; 33 (10)</a:t>
            </a:r>
          </a:p>
          <a:p>
            <a:r>
              <a:rPr lang="it-IT" sz="1000" i="1" dirty="0" err="1">
                <a:latin typeface="Aptos" panose="020B0004020202020204" pitchFamily="34" charset="0"/>
              </a:rPr>
              <a:t>Nicodeme</a:t>
            </a:r>
            <a:r>
              <a:rPr lang="it-IT" sz="1000" i="1" dirty="0">
                <a:latin typeface="Aptos" panose="020B0004020202020204" pitchFamily="34" charset="0"/>
              </a:rPr>
              <a:t> F et al. </a:t>
            </a:r>
            <a:r>
              <a:rPr lang="it-IT" sz="1000" i="1" dirty="0" err="1">
                <a:latin typeface="Aptos" panose="020B0004020202020204" pitchFamily="34" charset="0"/>
              </a:rPr>
              <a:t>Neurogastroenterol</a:t>
            </a:r>
            <a:r>
              <a:rPr lang="it-IT" sz="1000" i="1" dirty="0">
                <a:latin typeface="Aptos" panose="020B0004020202020204" pitchFamily="34" charset="0"/>
              </a:rPr>
              <a:t> </a:t>
            </a:r>
            <a:r>
              <a:rPr lang="it-IT" sz="1000" i="1" dirty="0" err="1">
                <a:latin typeface="Aptos" panose="020B0004020202020204" pitchFamily="34" charset="0"/>
              </a:rPr>
              <a:t>Motil</a:t>
            </a:r>
            <a:r>
              <a:rPr lang="it-IT" sz="1000" i="1" dirty="0">
                <a:latin typeface="Aptos" panose="020B0004020202020204" pitchFamily="34" charset="0"/>
              </a:rPr>
              <a:t> 2014; 26: 353-60</a:t>
            </a:r>
          </a:p>
        </p:txBody>
      </p:sp>
      <p:pic>
        <p:nvPicPr>
          <p:cNvPr id="20" name="Immagine 19" descr="Immagine che contiene Policromia, Blu elettrico, Blu intenso, blu&#10;&#10;Descrizione generata automaticamente">
            <a:extLst>
              <a:ext uri="{FF2B5EF4-FFF2-40B4-BE49-F238E27FC236}">
                <a16:creationId xmlns:a16="http://schemas.microsoft.com/office/drawing/2014/main" id="{9295A1B5-9163-7759-B729-A24805B33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1" y="2804069"/>
            <a:ext cx="6643556" cy="327795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93AC34A-F128-2900-898D-624373DF1F1B}"/>
              </a:ext>
            </a:extLst>
          </p:cNvPr>
          <p:cNvSpPr txBox="1"/>
          <p:nvPr/>
        </p:nvSpPr>
        <p:spPr>
          <a:xfrm>
            <a:off x="1423837" y="5259166"/>
            <a:ext cx="3694234" cy="917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98AC627-6BEA-45B3-A943-FD433AD72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032" y="5689303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48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olicromia, aqua, schermata, blu&#10;&#10;Descrizione generata automaticamente">
            <a:extLst>
              <a:ext uri="{FF2B5EF4-FFF2-40B4-BE49-F238E27FC236}">
                <a16:creationId xmlns:a16="http://schemas.microsoft.com/office/drawing/2014/main" id="{5B00EFC1-0D1C-72EE-6893-7D08A4336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72" y="443234"/>
            <a:ext cx="9147997" cy="573387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7B0DE8A-696C-EF49-E768-E88A025E9F60}"/>
              </a:ext>
            </a:extLst>
          </p:cNvPr>
          <p:cNvSpPr/>
          <p:nvPr/>
        </p:nvSpPr>
        <p:spPr>
          <a:xfrm>
            <a:off x="465869" y="5073719"/>
            <a:ext cx="9352129" cy="13227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CC41453-2467-44C9-9983-CAC1E1C4E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032" y="5689303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64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CE84AB-1E01-0BD8-F211-19CCB576FF83}"/>
              </a:ext>
            </a:extLst>
          </p:cNvPr>
          <p:cNvSpPr txBox="1"/>
          <p:nvPr/>
        </p:nvSpPr>
        <p:spPr>
          <a:xfrm>
            <a:off x="1401713" y="252922"/>
            <a:ext cx="97137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	</a:t>
            </a:r>
            <a:r>
              <a:rPr lang="it-IT" sz="3200" b="1" dirty="0"/>
              <a:t>MANOMETRIA ESOFAGEA AD ALTA RISOLUZIONE</a:t>
            </a:r>
          </a:p>
          <a:p>
            <a:r>
              <a:rPr lang="it-IT" sz="3200" b="1" dirty="0"/>
              <a:t>				cosa guardare</a:t>
            </a:r>
          </a:p>
          <a:p>
            <a:endParaRPr lang="it-IT" sz="2400" dirty="0"/>
          </a:p>
          <a:p>
            <a:endParaRPr lang="it-IT" sz="2400" dirty="0"/>
          </a:p>
          <a:p>
            <a:pPr marL="342900" indent="-342900">
              <a:buAutoNum type="arabicPeriod"/>
            </a:pPr>
            <a:r>
              <a:rPr lang="it-IT" sz="2400" dirty="0"/>
              <a:t>Motilità esofagea</a:t>
            </a:r>
          </a:p>
          <a:p>
            <a:r>
              <a:rPr lang="it-IT" sz="2400" dirty="0"/>
              <a:t>	se inefficace valutare la doppia posizione e manovre di provocazione 	(deglutizioni rapide multiple)</a:t>
            </a:r>
          </a:p>
          <a:p>
            <a:endParaRPr lang="it-IT" sz="2400" dirty="0"/>
          </a:p>
          <a:p>
            <a:r>
              <a:rPr lang="it-IT" sz="2400" dirty="0"/>
              <a:t>2. Pressione dello sfintere esofageo inferiore</a:t>
            </a:r>
          </a:p>
          <a:p>
            <a:endParaRPr lang="it-IT" sz="2400" dirty="0"/>
          </a:p>
          <a:p>
            <a:r>
              <a:rPr lang="it-IT" sz="2400" dirty="0"/>
              <a:t>3. Caratteristiche della giunzione esofago-gastrica (presenza di ernia </a:t>
            </a:r>
            <a:r>
              <a:rPr lang="it-IT" sz="2400" dirty="0" err="1"/>
              <a:t>jatale</a:t>
            </a:r>
            <a:r>
              <a:rPr lang="it-IT" sz="2400" dirty="0"/>
              <a:t> – pressione dell’EGJ-CI)</a:t>
            </a:r>
          </a:p>
          <a:p>
            <a:endParaRPr lang="it-IT" sz="2400" dirty="0"/>
          </a:p>
          <a:p>
            <a:r>
              <a:rPr lang="it-IT" sz="2400" b="1" dirty="0">
                <a:solidFill>
                  <a:srgbClr val="FF0000"/>
                </a:solidFill>
              </a:rPr>
              <a:t>4. Pressione intragastrica e gradiente gastro-esofageo versus EGJ-CI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46C177-C461-4500-8804-2C7ABF8E8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42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g1f8037b1fe8_1_8">
            <a:extLst>
              <a:ext uri="{FF2B5EF4-FFF2-40B4-BE49-F238E27FC236}">
                <a16:creationId xmlns:a16="http://schemas.microsoft.com/office/drawing/2014/main" id="{E01C580D-E684-C9BE-B526-D29529189760}"/>
              </a:ext>
            </a:extLst>
          </p:cNvPr>
          <p:cNvSpPr txBox="1">
            <a:spLocks/>
          </p:cNvSpPr>
          <p:nvPr/>
        </p:nvSpPr>
        <p:spPr>
          <a:xfrm>
            <a:off x="2016177" y="220783"/>
            <a:ext cx="726204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it-IT" sz="3200" b="1" dirty="0">
                <a:latin typeface="+mn-lt"/>
              </a:rPr>
              <a:t>      PRESSIONE INTRADDOMINALE (IAP)</a:t>
            </a:r>
          </a:p>
        </p:txBody>
      </p:sp>
      <p:sp>
        <p:nvSpPr>
          <p:cNvPr id="4" name="Google Shape;101;g1f8037b1fe8_1_8">
            <a:extLst>
              <a:ext uri="{FF2B5EF4-FFF2-40B4-BE49-F238E27FC236}">
                <a16:creationId xmlns:a16="http://schemas.microsoft.com/office/drawing/2014/main" id="{958B8C43-F6B8-2DE6-1B4D-4E2D4CE14E6B}"/>
              </a:ext>
            </a:extLst>
          </p:cNvPr>
          <p:cNvSpPr txBox="1"/>
          <p:nvPr/>
        </p:nvSpPr>
        <p:spPr>
          <a:xfrm>
            <a:off x="690716" y="1791200"/>
            <a:ext cx="113168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dk1"/>
                </a:solidFill>
              </a:rPr>
              <a:t>Indipendentemente dalla funzione di barriera della EGJ il reflusso è ultimamente provocato dalla pressione intraddominale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it-IT" sz="24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dk1"/>
                </a:solidFill>
              </a:rPr>
              <a:t>Più è alta la IAP più è necessaria forza da parte dell’EGJ per opporsi ad essa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dk1"/>
                </a:solidFill>
              </a:rPr>
              <a:t>Quando la forza della EGJ è insufficiente a contrastare la IAP -&gt; reflusso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dk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dk1"/>
                </a:solidFill>
              </a:rPr>
              <a:t>IMC alto e la circonferenza addominale = alta IAP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it-IT" sz="2400" dirty="0">
              <a:solidFill>
                <a:schemeClr val="dk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0DC95E-97A3-475E-3E9E-8C10CE4942FF}"/>
              </a:ext>
            </a:extLst>
          </p:cNvPr>
          <p:cNvSpPr txBox="1"/>
          <p:nvPr/>
        </p:nvSpPr>
        <p:spPr>
          <a:xfrm>
            <a:off x="6969625" y="6390996"/>
            <a:ext cx="44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err="1">
                <a:latin typeface="Aptos" panose="020B0004020202020204" pitchFamily="34" charset="0"/>
              </a:rPr>
              <a:t>Kahrilas</a:t>
            </a:r>
            <a:r>
              <a:rPr lang="it-IT" sz="1000" i="1" dirty="0">
                <a:latin typeface="Aptos" panose="020B0004020202020204" pitchFamily="34" charset="0"/>
              </a:rPr>
              <a:t> PJ et al, </a:t>
            </a:r>
            <a:r>
              <a:rPr lang="it-IT" sz="1000" i="1" dirty="0" err="1">
                <a:latin typeface="Aptos" panose="020B0004020202020204" pitchFamily="34" charset="0"/>
              </a:rPr>
              <a:t>Neurogastroenterology</a:t>
            </a:r>
            <a:r>
              <a:rPr lang="it-IT" sz="1000" i="1" dirty="0">
                <a:latin typeface="Aptos" panose="020B0004020202020204" pitchFamily="34" charset="0"/>
              </a:rPr>
              <a:t> </a:t>
            </a:r>
            <a:r>
              <a:rPr lang="it-IT" sz="1000" i="1" dirty="0" err="1">
                <a:latin typeface="Aptos" panose="020B0004020202020204" pitchFamily="34" charset="0"/>
              </a:rPr>
              <a:t>Motil</a:t>
            </a:r>
            <a:r>
              <a:rPr lang="it-IT" sz="1000" i="1" dirty="0">
                <a:latin typeface="Aptos" panose="020B0004020202020204" pitchFamily="34" charset="0"/>
              </a:rPr>
              <a:t> 2021; 33 (10)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D86E4B2-F1CC-42AF-AD90-671213723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2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13D060-CCFC-0375-4206-91E3803B4C4B}"/>
              </a:ext>
            </a:extLst>
          </p:cNvPr>
          <p:cNvSpPr txBox="1"/>
          <p:nvPr/>
        </p:nvSpPr>
        <p:spPr>
          <a:xfrm>
            <a:off x="1031846" y="265443"/>
            <a:ext cx="1000806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   PHIMPEDENZIOMETRIA ESOFAGEA delle 24 ORE </a:t>
            </a:r>
          </a:p>
          <a:p>
            <a:r>
              <a:rPr lang="it-IT" sz="3200" b="1" dirty="0"/>
              <a:t>                              cosa guardare:</a:t>
            </a:r>
          </a:p>
          <a:p>
            <a:endParaRPr lang="it-IT" sz="3200" b="1" dirty="0"/>
          </a:p>
          <a:p>
            <a:pPr marL="342900" indent="-342900">
              <a:buAutoNum type="arabicPeriod"/>
            </a:pPr>
            <a:r>
              <a:rPr lang="it-IT" sz="2000" dirty="0"/>
              <a:t>AET (percentuale di esposizione esofagea all’acido), patologica se superiore al 6%</a:t>
            </a:r>
          </a:p>
          <a:p>
            <a:pPr marL="342900" indent="-342900">
              <a:buAutoNum type="arabicPeriod"/>
            </a:pPr>
            <a:r>
              <a:rPr lang="it-IT" sz="2000" dirty="0"/>
              <a:t>Numero di reflussi </a:t>
            </a:r>
            <a:r>
              <a:rPr lang="it-IT" sz="2000" dirty="0" err="1"/>
              <a:t>impedenziometrici</a:t>
            </a:r>
            <a:r>
              <a:rPr lang="it-IT" sz="2000" dirty="0"/>
              <a:t> (acidi e non acidi), patologici se superiori a 80 </a:t>
            </a:r>
          </a:p>
          <a:p>
            <a:pPr marL="342900" indent="-342900">
              <a:buAutoNum type="arabicPeriod"/>
            </a:pPr>
            <a:r>
              <a:rPr lang="it-IT" sz="2000" dirty="0"/>
              <a:t>Numero di reflussi acidi prolungati (&gt; 5 minuti) </a:t>
            </a:r>
          </a:p>
          <a:p>
            <a:pPr marL="342900" indent="-342900">
              <a:buAutoNum type="arabicPeriod"/>
            </a:pPr>
            <a:r>
              <a:rPr lang="it-IT" sz="2000" dirty="0"/>
              <a:t>Valore dell’impedenza basale notturna, patologica se &lt; 1500 </a:t>
            </a:r>
            <a:r>
              <a:rPr lang="it-IT" sz="2000" dirty="0" err="1"/>
              <a:t>OhM</a:t>
            </a:r>
            <a:endParaRPr lang="it-IT" sz="2000" dirty="0"/>
          </a:p>
          <a:p>
            <a:pPr marL="342900" indent="-342900">
              <a:buAutoNum type="arabicPeriod"/>
            </a:pPr>
            <a:r>
              <a:rPr lang="it-IT" sz="2000" dirty="0"/>
              <a:t>Correlazione tra sintomi e reflusso (SAP e SI)</a:t>
            </a:r>
          </a:p>
          <a:p>
            <a:pPr marL="342900" indent="-342900">
              <a:buAutoNum type="arabicPeriod"/>
            </a:pPr>
            <a:endParaRPr lang="it-IT" sz="2000" dirty="0"/>
          </a:p>
          <a:p>
            <a:r>
              <a:rPr lang="it-IT" sz="2000" b="1" dirty="0"/>
              <a:t>Vantaggi </a:t>
            </a:r>
            <a:r>
              <a:rPr lang="it-IT" sz="2000" dirty="0"/>
              <a:t>della </a:t>
            </a:r>
            <a:r>
              <a:rPr lang="it-IT" sz="2000" dirty="0" err="1"/>
              <a:t>pHimpedenziometria</a:t>
            </a:r>
            <a:r>
              <a:rPr lang="it-IT" sz="2000" dirty="0"/>
              <a:t> esofagea delle 24 ore:</a:t>
            </a:r>
          </a:p>
          <a:p>
            <a:pPr marL="342900" indent="-342900">
              <a:buAutoNum type="arabicPeriod"/>
            </a:pPr>
            <a:r>
              <a:rPr lang="it-IT" sz="2000" dirty="0"/>
              <a:t>Registrazione di reflussi </a:t>
            </a:r>
            <a:r>
              <a:rPr lang="it-IT" sz="2000" b="1" dirty="0"/>
              <a:t>sia acidi che non acidi</a:t>
            </a:r>
          </a:p>
          <a:p>
            <a:pPr marL="342900" indent="-342900">
              <a:buAutoNum type="arabicPeriod"/>
            </a:pPr>
            <a:r>
              <a:rPr lang="it-IT" sz="2000" dirty="0"/>
              <a:t>Correlazione tra MNBI e sintomi atipici (tosse, </a:t>
            </a:r>
            <a:r>
              <a:rPr lang="it-IT" sz="2000" dirty="0" err="1"/>
              <a:t>faringodinia</a:t>
            </a:r>
            <a:r>
              <a:rPr lang="it-IT" sz="2000" dirty="0"/>
              <a:t>)</a:t>
            </a:r>
          </a:p>
          <a:p>
            <a:pPr marL="342900" indent="-342900">
              <a:buAutoNum type="arabicPeriod"/>
            </a:pPr>
            <a:r>
              <a:rPr lang="it-IT" sz="2000" dirty="0"/>
              <a:t>Valutazione del </a:t>
            </a:r>
            <a:r>
              <a:rPr lang="it-IT" sz="2000" b="1" dirty="0" err="1"/>
              <a:t>pH</a:t>
            </a:r>
            <a:r>
              <a:rPr lang="it-IT" sz="2000" b="1" dirty="0"/>
              <a:t> intragastrico </a:t>
            </a:r>
            <a:r>
              <a:rPr lang="it-IT" sz="2000" dirty="0"/>
              <a:t>(non </a:t>
            </a:r>
            <a:r>
              <a:rPr lang="it-IT" sz="2000" dirty="0" err="1"/>
              <a:t>responders</a:t>
            </a:r>
            <a:r>
              <a:rPr lang="it-IT" sz="2000" dirty="0"/>
              <a:t>)</a:t>
            </a:r>
            <a:endParaRPr lang="it-IT" sz="2000" b="1" dirty="0"/>
          </a:p>
          <a:p>
            <a:endParaRPr lang="it-IT" sz="2000" dirty="0"/>
          </a:p>
          <a:p>
            <a:r>
              <a:rPr lang="it-IT" sz="2000" b="1" dirty="0"/>
              <a:t>Limiti </a:t>
            </a:r>
            <a:r>
              <a:rPr lang="it-IT" sz="2000" dirty="0"/>
              <a:t>della </a:t>
            </a:r>
            <a:r>
              <a:rPr lang="it-IT" sz="2000" dirty="0" err="1"/>
              <a:t>pHimpedenziometria</a:t>
            </a:r>
            <a:r>
              <a:rPr lang="it-IT" sz="2000" dirty="0"/>
              <a:t> esofagea delle 24 ore:</a:t>
            </a:r>
          </a:p>
          <a:p>
            <a:pPr marL="342900" indent="-342900">
              <a:buAutoNum type="arabicPeriod"/>
            </a:pPr>
            <a:r>
              <a:rPr lang="it-IT" sz="2000" dirty="0"/>
              <a:t>Disagio per la presenza del sondino naso-gastrico</a:t>
            </a:r>
          </a:p>
          <a:p>
            <a:pPr marL="342900" indent="-342900">
              <a:buAutoNum type="arabicPeriod"/>
            </a:pPr>
            <a:r>
              <a:rPr lang="it-IT" sz="2000" dirty="0"/>
              <a:t>Registrazione limitata alle 24 ore</a:t>
            </a:r>
          </a:p>
          <a:p>
            <a:pPr marL="342900" indent="-342900">
              <a:buAutoNum type="arabicPeriod"/>
            </a:pPr>
            <a:endParaRPr lang="it-IT" sz="2000" dirty="0"/>
          </a:p>
          <a:p>
            <a:pPr marL="342900" indent="-342900">
              <a:buAutoNum type="arabicPeriod"/>
            </a:pP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A9605F3-ECEB-4F4A-A566-C72430D01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61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lligrafia, Carattere&#10;&#10;Descrizione generata automaticamente">
            <a:extLst>
              <a:ext uri="{FF2B5EF4-FFF2-40B4-BE49-F238E27FC236}">
                <a16:creationId xmlns:a16="http://schemas.microsoft.com/office/drawing/2014/main" id="{2F01CCD4-DAC4-DCF7-8AC8-F803A3AEC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1" y="377505"/>
            <a:ext cx="9744396" cy="597715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4FCAEF8-3203-4A93-AD03-FFAAF25E4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82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Policromia, linea&#10;&#10;Descrizione generata automaticamente">
            <a:extLst>
              <a:ext uri="{FF2B5EF4-FFF2-40B4-BE49-F238E27FC236}">
                <a16:creationId xmlns:a16="http://schemas.microsoft.com/office/drawing/2014/main" id="{429CABBF-4DAF-B45E-19F2-6FBD0DC65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42" y="425741"/>
            <a:ext cx="8310497" cy="6006517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AE303C56-210B-4A29-8E86-A55D5FE4CD76}"/>
              </a:ext>
            </a:extLst>
          </p:cNvPr>
          <p:cNvSpPr/>
          <p:nvPr/>
        </p:nvSpPr>
        <p:spPr>
          <a:xfrm>
            <a:off x="3053593" y="4823670"/>
            <a:ext cx="1753299" cy="7298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4A7819B2-6074-4DFB-9859-57D864101647}"/>
              </a:ext>
            </a:extLst>
          </p:cNvPr>
          <p:cNvSpPr/>
          <p:nvPr/>
        </p:nvSpPr>
        <p:spPr>
          <a:xfrm>
            <a:off x="7298421" y="4748169"/>
            <a:ext cx="1963025" cy="8053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C88F162-DE62-42E9-8BF8-D6A9F4D19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9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9;g1f8037b1fe8_1_8">
            <a:extLst>
              <a:ext uri="{FF2B5EF4-FFF2-40B4-BE49-F238E27FC236}">
                <a16:creationId xmlns:a16="http://schemas.microsoft.com/office/drawing/2014/main" id="{41251D97-426A-3F7C-5901-E9931B63D38F}"/>
              </a:ext>
            </a:extLst>
          </p:cNvPr>
          <p:cNvSpPr txBox="1">
            <a:spLocks/>
          </p:cNvSpPr>
          <p:nvPr/>
        </p:nvSpPr>
        <p:spPr>
          <a:xfrm>
            <a:off x="3329731" y="0"/>
            <a:ext cx="5176314" cy="106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Play"/>
              <a:buNone/>
            </a:pPr>
            <a:r>
              <a:rPr lang="it-IT" sz="3200" dirty="0"/>
              <a:t>CHICAGO 4.0 PROTOCOLLO - 1</a:t>
            </a:r>
          </a:p>
        </p:txBody>
      </p:sp>
      <p:pic>
        <p:nvPicPr>
          <p:cNvPr id="14" name="Immagine 13" descr="Immagine che contiene schermata, Policromia, linea, schermo&#10;&#10;Descrizione generata automaticamente">
            <a:extLst>
              <a:ext uri="{FF2B5EF4-FFF2-40B4-BE49-F238E27FC236}">
                <a16:creationId xmlns:a16="http://schemas.microsoft.com/office/drawing/2014/main" id="{9B053DA2-AED2-A2FF-FC30-7F09E28FD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3" y="1060678"/>
            <a:ext cx="10344714" cy="461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E0E5B2B-A73C-BC5D-9512-0BA8405D64BB}"/>
              </a:ext>
            </a:extLst>
          </p:cNvPr>
          <p:cNvSpPr txBox="1"/>
          <p:nvPr/>
        </p:nvSpPr>
        <p:spPr>
          <a:xfrm>
            <a:off x="6942976" y="6341627"/>
            <a:ext cx="3269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err="1"/>
              <a:t>Yadlapati</a:t>
            </a:r>
            <a:r>
              <a:rPr lang="it-IT" sz="1000" i="1" dirty="0"/>
              <a:t> et al, </a:t>
            </a:r>
            <a:r>
              <a:rPr lang="it-IT" sz="1000" i="1" dirty="0" err="1"/>
              <a:t>Neurogastroenterology</a:t>
            </a:r>
            <a:r>
              <a:rPr lang="it-IT" sz="1000" i="1" dirty="0"/>
              <a:t> </a:t>
            </a:r>
            <a:r>
              <a:rPr lang="it-IT" sz="1000" i="1" dirty="0" err="1"/>
              <a:t>Motil</a:t>
            </a:r>
            <a:r>
              <a:rPr lang="it-IT" sz="1000" i="1" dirty="0"/>
              <a:t> 2021; 33 (1)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967F570-A9EF-45EA-8569-169C76491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432" y="5766060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81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lligrafia, linea&#10;&#10;Descrizione generata automaticamente">
            <a:extLst>
              <a:ext uri="{FF2B5EF4-FFF2-40B4-BE49-F238E27FC236}">
                <a16:creationId xmlns:a16="http://schemas.microsoft.com/office/drawing/2014/main" id="{867CA2F7-183F-B48F-82B7-F355A4142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4" y="1048623"/>
            <a:ext cx="10260525" cy="447994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49D1374-AF40-44C0-9DD4-20BD563A2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90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E77CF8-B331-1B67-41EE-93E2BD27F02F}"/>
              </a:ext>
            </a:extLst>
          </p:cNvPr>
          <p:cNvSpPr txBox="1"/>
          <p:nvPr/>
        </p:nvSpPr>
        <p:spPr>
          <a:xfrm>
            <a:off x="1627464" y="585351"/>
            <a:ext cx="101422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	PHMETRIA TELEMETRICA (PHBRAVO)</a:t>
            </a:r>
          </a:p>
          <a:p>
            <a:r>
              <a:rPr lang="it-IT" sz="3200" b="1" dirty="0"/>
              <a:t>			cosa guardare:</a:t>
            </a:r>
          </a:p>
          <a:p>
            <a:endParaRPr lang="it-IT" sz="3200" b="1" dirty="0"/>
          </a:p>
          <a:p>
            <a:pPr marL="342900" indent="-342900">
              <a:buAutoNum type="arabicPeriod"/>
            </a:pPr>
            <a:r>
              <a:rPr lang="it-IT" sz="2400" dirty="0"/>
              <a:t>AET (percentuale di esposizione esofagea all’acido), patologica se &gt; 6% in almeno 2 giorni</a:t>
            </a:r>
          </a:p>
          <a:p>
            <a:pPr marL="342900" indent="-342900">
              <a:buAutoNum type="arabicPeriod"/>
            </a:pPr>
            <a:r>
              <a:rPr lang="it-IT" sz="2400" dirty="0"/>
              <a:t>Correlazione tra sintomi e reflusso acido (SAP e SI)</a:t>
            </a:r>
          </a:p>
          <a:p>
            <a:pPr marL="342900" indent="-342900">
              <a:buAutoNum type="arabicPeriod"/>
            </a:pPr>
            <a:endParaRPr lang="it-IT" sz="2400" dirty="0"/>
          </a:p>
          <a:p>
            <a:r>
              <a:rPr lang="it-IT" sz="2400" b="1" dirty="0"/>
              <a:t>Vantaggi </a:t>
            </a:r>
            <a:r>
              <a:rPr lang="it-IT" sz="2400" dirty="0"/>
              <a:t>della </a:t>
            </a:r>
            <a:r>
              <a:rPr lang="it-IT" sz="2400" dirty="0" err="1"/>
              <a:t>pHmetria</a:t>
            </a:r>
            <a:r>
              <a:rPr lang="it-IT" sz="2400" dirty="0"/>
              <a:t> telemetrica:</a:t>
            </a:r>
          </a:p>
          <a:p>
            <a:pPr marL="342900" indent="-342900">
              <a:buAutoNum type="arabicPeriod"/>
            </a:pPr>
            <a:r>
              <a:rPr lang="it-IT" sz="2400" dirty="0"/>
              <a:t>Registrazione per </a:t>
            </a:r>
            <a:r>
              <a:rPr lang="it-IT" sz="2400" b="1" dirty="0"/>
              <a:t>72-96 ore</a:t>
            </a:r>
          </a:p>
          <a:p>
            <a:pPr marL="342900" indent="-342900">
              <a:buAutoNum type="arabicPeriod"/>
            </a:pPr>
            <a:r>
              <a:rPr lang="it-IT" sz="2400" dirty="0"/>
              <a:t>Posizionamento fisso e valutabile </a:t>
            </a:r>
            <a:r>
              <a:rPr lang="it-IT" sz="2400" dirty="0" err="1"/>
              <a:t>endoscopicamente</a:t>
            </a:r>
            <a:r>
              <a:rPr lang="it-IT" sz="2400" dirty="0"/>
              <a:t> del rilevatore di </a:t>
            </a:r>
            <a:r>
              <a:rPr lang="it-IT" sz="2400" dirty="0" err="1"/>
              <a:t>pH</a:t>
            </a:r>
            <a:endParaRPr lang="it-IT" sz="2400" dirty="0"/>
          </a:p>
          <a:p>
            <a:pPr marL="342900" indent="-342900">
              <a:buAutoNum type="arabicPeriod"/>
            </a:pPr>
            <a:r>
              <a:rPr lang="it-IT" sz="2400" dirty="0"/>
              <a:t>Meno disagio per assenza del sondino naso-gastrico</a:t>
            </a:r>
          </a:p>
          <a:p>
            <a:pPr marL="342900" indent="-342900">
              <a:buAutoNum type="arabicPeriod"/>
            </a:pPr>
            <a:endParaRPr lang="it-IT" sz="2400" dirty="0"/>
          </a:p>
          <a:p>
            <a:r>
              <a:rPr lang="it-IT" sz="2400" b="1" dirty="0"/>
              <a:t>Limiti </a:t>
            </a:r>
            <a:r>
              <a:rPr lang="it-IT" sz="2400" dirty="0"/>
              <a:t>della </a:t>
            </a:r>
            <a:r>
              <a:rPr lang="it-IT" sz="2400" dirty="0" err="1"/>
              <a:t>pHmetria</a:t>
            </a:r>
            <a:r>
              <a:rPr lang="it-IT" sz="2400" dirty="0"/>
              <a:t> telemetrica: </a:t>
            </a:r>
          </a:p>
          <a:p>
            <a:pPr marL="342900" indent="-342900">
              <a:buAutoNum type="arabicPeriod"/>
            </a:pPr>
            <a:r>
              <a:rPr lang="it-IT" sz="2400" dirty="0"/>
              <a:t>Registrazione </a:t>
            </a:r>
            <a:r>
              <a:rPr lang="it-IT" sz="2400" b="1" dirty="0"/>
              <a:t>solo</a:t>
            </a:r>
            <a:r>
              <a:rPr lang="it-IT" sz="2400" dirty="0"/>
              <a:t> dei reflussi di </a:t>
            </a:r>
            <a:r>
              <a:rPr lang="it-IT" sz="2400" b="1" dirty="0"/>
              <a:t>tipo acido</a:t>
            </a:r>
          </a:p>
          <a:p>
            <a:pPr marL="342900" indent="-342900">
              <a:buAutoNum type="arabicPeriod"/>
            </a:pP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186D65E-D04E-4F35-B9F0-1ECAE0DC0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54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53EC08DB-23CF-0E24-510D-E0090E3A2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8" y="309655"/>
            <a:ext cx="10073248" cy="61918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ED3CC2E-524B-4839-A50C-EE97CF32B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BC54D51-2E24-42B5-B549-3DF71D9F9CEE}"/>
              </a:ext>
            </a:extLst>
          </p:cNvPr>
          <p:cNvCxnSpPr/>
          <p:nvPr/>
        </p:nvCxnSpPr>
        <p:spPr>
          <a:xfrm>
            <a:off x="4160939" y="151002"/>
            <a:ext cx="0" cy="635046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F2E8DFD-1FA6-4AF0-9A39-BC28CCC02C94}"/>
              </a:ext>
            </a:extLst>
          </p:cNvPr>
          <p:cNvCxnSpPr/>
          <p:nvPr/>
        </p:nvCxnSpPr>
        <p:spPr>
          <a:xfrm>
            <a:off x="6175695" y="151002"/>
            <a:ext cx="0" cy="635046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6CEE3E4-60A3-47CD-BE9B-47D0803BE46F}"/>
              </a:ext>
            </a:extLst>
          </p:cNvPr>
          <p:cNvCxnSpPr/>
          <p:nvPr/>
        </p:nvCxnSpPr>
        <p:spPr>
          <a:xfrm>
            <a:off x="8172275" y="151002"/>
            <a:ext cx="0" cy="635046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725689F-24FD-4D3C-B16F-AD87B93A518C}"/>
              </a:ext>
            </a:extLst>
          </p:cNvPr>
          <p:cNvCxnSpPr/>
          <p:nvPr/>
        </p:nvCxnSpPr>
        <p:spPr>
          <a:xfrm>
            <a:off x="2132202" y="151002"/>
            <a:ext cx="0" cy="635046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740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F27CB3-216C-A16D-74DC-5C729E8A8E7F}"/>
              </a:ext>
            </a:extLst>
          </p:cNvPr>
          <p:cNvSpPr txBox="1"/>
          <p:nvPr/>
        </p:nvSpPr>
        <p:spPr>
          <a:xfrm>
            <a:off x="623414" y="879016"/>
            <a:ext cx="56638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SLEEVE GASTRECTOMY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Nuovi sintomi da reflusso 58%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Esofagite 38% -75%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Ernia </a:t>
            </a:r>
            <a:r>
              <a:rPr lang="it-IT" sz="2400" dirty="0" err="1"/>
              <a:t>jatale</a:t>
            </a:r>
            <a:r>
              <a:rPr lang="it-IT" sz="2400" dirty="0"/>
              <a:t> 27%-46% (97% &lt; 4 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Dati contrastanti sulle alterazioni della pressione dello sfintere esofageo inferiore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Riduzione del DCI con aumento della motilità esofagea inefficace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POSED 2,5%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Aumento AET (percentuale di esposizione esofagea all’acido)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A3AE457-5FEC-9E88-D830-F88C141FCB53}"/>
              </a:ext>
            </a:extLst>
          </p:cNvPr>
          <p:cNvSpPr txBox="1"/>
          <p:nvPr/>
        </p:nvSpPr>
        <p:spPr>
          <a:xfrm>
            <a:off x="6528179" y="879016"/>
            <a:ext cx="56638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RYGB</a:t>
            </a:r>
          </a:p>
          <a:p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Nuovi sintomi da reflusso 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Riduzione dei sintomi da reflusso 60%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Esofagite 17%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Dati contrastanti sulle alterazioni della pressione dello sfintere esofageo inferiore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Dati contrastanti sulle alterazioni della motilità esofagea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POSED 6,9%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Aumento dei reflussi di tipo non acido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ADF101B-D140-424E-ACC5-7BFAD5DCC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9B9E9FD-E51E-43A0-AA98-67D2C51326A8}"/>
              </a:ext>
            </a:extLst>
          </p:cNvPr>
          <p:cNvSpPr/>
          <p:nvPr/>
        </p:nvSpPr>
        <p:spPr>
          <a:xfrm>
            <a:off x="352338" y="570451"/>
            <a:ext cx="5663821" cy="5687736"/>
          </a:xfrm>
          <a:prstGeom prst="rect">
            <a:avLst/>
          </a:prstGeom>
          <a:noFill/>
          <a:ln w="38100">
            <a:solidFill>
              <a:srgbClr val="7D9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C6A39C3-E4A9-46D2-B975-639330F77708}"/>
              </a:ext>
            </a:extLst>
          </p:cNvPr>
          <p:cNvSpPr/>
          <p:nvPr/>
        </p:nvSpPr>
        <p:spPr>
          <a:xfrm>
            <a:off x="6287235" y="585132"/>
            <a:ext cx="5663821" cy="4893647"/>
          </a:xfrm>
          <a:prstGeom prst="rect">
            <a:avLst/>
          </a:prstGeom>
          <a:noFill/>
          <a:ln w="38100">
            <a:solidFill>
              <a:srgbClr val="7D9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889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E77CF8-B331-1B67-41EE-93E2BD27F02F}"/>
              </a:ext>
            </a:extLst>
          </p:cNvPr>
          <p:cNvSpPr txBox="1"/>
          <p:nvPr/>
        </p:nvSpPr>
        <p:spPr>
          <a:xfrm>
            <a:off x="2049293" y="1413063"/>
            <a:ext cx="101422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MOLTO RAGIONAMENTO E POCA OSSERVAZIONE CONDUCONO ALL’ERRORE</a:t>
            </a:r>
          </a:p>
          <a:p>
            <a:endParaRPr lang="it-IT" sz="3200" b="1" dirty="0"/>
          </a:p>
          <a:p>
            <a:r>
              <a:rPr lang="it-IT" sz="3200" b="1" dirty="0"/>
              <a:t>MOLTA OSSERVAZIONE E POCO RAGIONAMENTO CONDUCONO ALLA VERITA’</a:t>
            </a:r>
          </a:p>
          <a:p>
            <a:endParaRPr lang="it-IT" sz="3200" b="1" dirty="0"/>
          </a:p>
          <a:p>
            <a:r>
              <a:rPr lang="it-IT" sz="3200" b="1" dirty="0"/>
              <a:t>						Alexis </a:t>
            </a:r>
            <a:r>
              <a:rPr lang="it-IT" sz="3200" b="1" dirty="0" err="1"/>
              <a:t>Carrel</a:t>
            </a:r>
            <a:r>
              <a:rPr lang="it-IT" sz="3200" b="1" dirty="0"/>
              <a:t> </a:t>
            </a:r>
          </a:p>
          <a:p>
            <a:pPr marL="342900" indent="-342900">
              <a:buAutoNum type="arabicPeriod"/>
            </a:pPr>
            <a:endParaRPr lang="it-IT" sz="32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186D65E-D04E-4F35-B9F0-1ECAE0DC0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  <p:sp>
        <p:nvSpPr>
          <p:cNvPr id="4" name="Nuvola 3">
            <a:extLst>
              <a:ext uri="{FF2B5EF4-FFF2-40B4-BE49-F238E27FC236}">
                <a16:creationId xmlns:a16="http://schemas.microsoft.com/office/drawing/2014/main" id="{4A74081D-8084-4534-B615-A7048109416D}"/>
              </a:ext>
            </a:extLst>
          </p:cNvPr>
          <p:cNvSpPr/>
          <p:nvPr/>
        </p:nvSpPr>
        <p:spPr>
          <a:xfrm>
            <a:off x="111435" y="90182"/>
            <a:ext cx="12080148" cy="6218339"/>
          </a:xfrm>
          <a:prstGeom prst="cloud">
            <a:avLst/>
          </a:prstGeom>
          <a:noFill/>
          <a:ln w="38100">
            <a:solidFill>
              <a:srgbClr val="7D9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675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8049" y="3787902"/>
            <a:ext cx="5586413" cy="1784223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;g1f8037b1fe8_1_8">
            <a:extLst>
              <a:ext uri="{FF2B5EF4-FFF2-40B4-BE49-F238E27FC236}">
                <a16:creationId xmlns:a16="http://schemas.microsoft.com/office/drawing/2014/main" id="{B5640EDE-82F1-54CF-4667-04EEC9EA87DD}"/>
              </a:ext>
            </a:extLst>
          </p:cNvPr>
          <p:cNvSpPr txBox="1">
            <a:spLocks/>
          </p:cNvSpPr>
          <p:nvPr/>
        </p:nvSpPr>
        <p:spPr>
          <a:xfrm>
            <a:off x="3639439" y="0"/>
            <a:ext cx="5555835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Play"/>
              <a:buNone/>
            </a:pPr>
            <a:r>
              <a:rPr lang="it-IT" sz="3200" dirty="0"/>
              <a:t>CHICAGO 4.0 PROTOCOLLO – 2 </a:t>
            </a:r>
          </a:p>
        </p:txBody>
      </p:sp>
      <p:pic>
        <p:nvPicPr>
          <p:cNvPr id="4" name="Immagine 2" descr="Immagine che contiene schermata, Policromia, testo, linea&#10;&#10;Descrizione generata automaticamente">
            <a:extLst>
              <a:ext uri="{FF2B5EF4-FFF2-40B4-BE49-F238E27FC236}">
                <a16:creationId xmlns:a16="http://schemas.microsoft.com/office/drawing/2014/main" id="{5805271F-55D4-C6AA-DA46-211D1BD31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1" y="964239"/>
            <a:ext cx="10098083" cy="492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27B2FC-0E8C-2800-CB0E-80935942C120}"/>
              </a:ext>
            </a:extLst>
          </p:cNvPr>
          <p:cNvSpPr txBox="1"/>
          <p:nvPr/>
        </p:nvSpPr>
        <p:spPr>
          <a:xfrm>
            <a:off x="7104327" y="6341627"/>
            <a:ext cx="44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err="1">
                <a:latin typeface="Aptos" panose="020B0004020202020204" pitchFamily="34" charset="0"/>
              </a:rPr>
              <a:t>Yadlapati</a:t>
            </a:r>
            <a:r>
              <a:rPr lang="it-IT" sz="1000" i="1" dirty="0">
                <a:latin typeface="Aptos" panose="020B0004020202020204" pitchFamily="34" charset="0"/>
              </a:rPr>
              <a:t> et al, </a:t>
            </a:r>
            <a:r>
              <a:rPr lang="it-IT" sz="1000" i="1" dirty="0" err="1">
                <a:latin typeface="Aptos" panose="020B0004020202020204" pitchFamily="34" charset="0"/>
              </a:rPr>
              <a:t>Neurogastroenterology</a:t>
            </a:r>
            <a:r>
              <a:rPr lang="it-IT" sz="1000" i="1" dirty="0">
                <a:latin typeface="Aptos" panose="020B0004020202020204" pitchFamily="34" charset="0"/>
              </a:rPr>
              <a:t> </a:t>
            </a:r>
            <a:r>
              <a:rPr lang="it-IT" sz="1000" i="1" dirty="0" err="1">
                <a:latin typeface="Aptos" panose="020B0004020202020204" pitchFamily="34" charset="0"/>
              </a:rPr>
              <a:t>Motil</a:t>
            </a:r>
            <a:r>
              <a:rPr lang="it-IT" sz="1000" i="1" dirty="0">
                <a:latin typeface="Aptos" panose="020B0004020202020204" pitchFamily="34" charset="0"/>
              </a:rPr>
              <a:t> 2021; 33 (1)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2864EFC-9AA8-4FA9-945C-BB362D980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2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1E8AD606-3E72-3999-57B0-5DB206CE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21" y="1161836"/>
            <a:ext cx="4168620" cy="532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99;g1f8037b1fe8_1_8">
            <a:extLst>
              <a:ext uri="{FF2B5EF4-FFF2-40B4-BE49-F238E27FC236}">
                <a16:creationId xmlns:a16="http://schemas.microsoft.com/office/drawing/2014/main" id="{450A01D0-0DDB-445E-A1BE-77EAF5674628}"/>
              </a:ext>
            </a:extLst>
          </p:cNvPr>
          <p:cNvSpPr txBox="1">
            <a:spLocks/>
          </p:cNvSpPr>
          <p:nvPr/>
        </p:nvSpPr>
        <p:spPr>
          <a:xfrm>
            <a:off x="1912834" y="0"/>
            <a:ext cx="8366332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Play"/>
              <a:buNone/>
            </a:pPr>
            <a:r>
              <a:rPr lang="it-IT" sz="3200" dirty="0"/>
              <a:t>PHIMPEDENZIOMETRIA ESOFAGEA DELLE 24 ORE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4386E99-F717-448E-B47E-6EE649B67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5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9">
            <a:extLst>
              <a:ext uri="{FF2B5EF4-FFF2-40B4-BE49-F238E27FC236}">
                <a16:creationId xmlns:a16="http://schemas.microsoft.com/office/drawing/2014/main" id="{3CB384C1-DCAD-76B6-49C5-1A4767ED0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298" y="2746288"/>
            <a:ext cx="3192283" cy="12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spcBef>
                <a:spcPts val="2850"/>
              </a:spcBef>
              <a:buFont typeface="Wingdings 2" panose="05020102010507070707" pitchFamily="18" charset="2"/>
              <a:buChar char=""/>
              <a:defRPr sz="31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850"/>
              </a:spcBef>
              <a:buFont typeface="Wingdings 2" panose="05020102010507070707" pitchFamily="18" charset="2"/>
              <a:buChar char=""/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222375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24013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27238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4844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416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3988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560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tx1"/>
                </a:solidFill>
                <a:latin typeface="+mn-lt"/>
              </a:rPr>
              <a:t>						</a:t>
            </a:r>
          </a:p>
          <a:p>
            <a:pPr algn="ctr" eaLnBrk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48DF5A-A1C9-E53D-B95F-E8D69C2E1B0B}"/>
              </a:ext>
            </a:extLst>
          </p:cNvPr>
          <p:cNvSpPr txBox="1"/>
          <p:nvPr/>
        </p:nvSpPr>
        <p:spPr>
          <a:xfrm>
            <a:off x="461394" y="652354"/>
            <a:ext cx="3855082" cy="2687915"/>
          </a:xfrm>
          <a:prstGeom prst="rect">
            <a:avLst/>
          </a:prstGeom>
          <a:noFill/>
          <a:ln w="38100" cap="flat">
            <a:solidFill>
              <a:srgbClr val="7D99D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>
                <a:ea typeface="Avenir Medium"/>
                <a:cs typeface="Avenir Medium"/>
                <a:sym typeface="Avenir Medium"/>
              </a:rPr>
              <a:t>PHMETRIA 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kern="0" dirty="0">
              <a:ea typeface="Avenir Medium"/>
              <a:cs typeface="Avenir Medium"/>
              <a:sym typeface="Avenir Medium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>
                <a:ea typeface="Avenir Medium"/>
                <a:cs typeface="Avenir Medium"/>
                <a:sym typeface="Avenir Medium"/>
              </a:rPr>
              <a:t>1- valutazione reflusso acido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kern="0" dirty="0">
              <a:ea typeface="Avenir Medium"/>
              <a:cs typeface="Avenir Medium"/>
              <a:sym typeface="Avenir Medium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>
                <a:ea typeface="Avenir Medium"/>
                <a:cs typeface="Avenir Medium"/>
                <a:sym typeface="Avenir Medium"/>
              </a:rPr>
              <a:t>2- correlazione del reflusso acido con i sintomi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kern="0" dirty="0">
              <a:ea typeface="Avenir Medium"/>
              <a:cs typeface="Avenir Medium"/>
              <a:sym typeface="Avenir Medium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911A97-0B2C-75CA-D2C6-E354C0D1CA3E}"/>
              </a:ext>
            </a:extLst>
          </p:cNvPr>
          <p:cNvSpPr txBox="1"/>
          <p:nvPr/>
        </p:nvSpPr>
        <p:spPr>
          <a:xfrm>
            <a:off x="5106048" y="652354"/>
            <a:ext cx="5497635" cy="5642570"/>
          </a:xfrm>
          <a:prstGeom prst="rect">
            <a:avLst/>
          </a:prstGeom>
          <a:noFill/>
          <a:ln w="38100" cap="flat">
            <a:solidFill>
              <a:srgbClr val="7D99D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>
                <a:ea typeface="Avenir Medium"/>
                <a:cs typeface="Avenir Medium"/>
                <a:sym typeface="Avenir Medium"/>
              </a:rPr>
              <a:t>PHIMPEDENZIOMETRIA 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kern="0" dirty="0">
              <a:ea typeface="Avenir Medium"/>
              <a:cs typeface="Avenir Medium"/>
              <a:sym typeface="Avenir Medium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>
                <a:ea typeface="Avenir Medium"/>
                <a:cs typeface="Avenir Medium"/>
                <a:sym typeface="Avenir Medium"/>
              </a:rPr>
              <a:t>1- valutazione reflusso acido e non acido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kern="0" dirty="0">
              <a:ea typeface="Avenir Medium"/>
              <a:cs typeface="Avenir Medium"/>
              <a:sym typeface="Avenir Medium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>
                <a:ea typeface="Avenir Medium"/>
                <a:cs typeface="Avenir Medium"/>
                <a:sym typeface="Avenir Medium"/>
              </a:rPr>
              <a:t>2- distinzione tra reflusso e deglutizione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kern="0" dirty="0">
              <a:ea typeface="Avenir Medium"/>
              <a:cs typeface="Avenir Medium"/>
              <a:sym typeface="Avenir Medium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>
                <a:ea typeface="Avenir Medium"/>
                <a:cs typeface="Avenir Medium"/>
                <a:sym typeface="Avenir Medium"/>
              </a:rPr>
              <a:t>3- valutazione della clearance esofagea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kern="0" dirty="0">
              <a:ea typeface="Avenir Medium"/>
              <a:cs typeface="Avenir Medium"/>
              <a:sym typeface="Avenir Medium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>
                <a:ea typeface="Avenir Medium"/>
                <a:cs typeface="Avenir Medium"/>
                <a:sym typeface="Avenir Medium"/>
              </a:rPr>
              <a:t>4- estensione prossimale del reflusso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kern="0" dirty="0">
              <a:ea typeface="Avenir Medium"/>
              <a:cs typeface="Avenir Medium"/>
              <a:sym typeface="Avenir Medium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>
                <a:ea typeface="Avenir Medium"/>
                <a:cs typeface="Avenir Medium"/>
                <a:sym typeface="Avenir Medium"/>
              </a:rPr>
              <a:t>5- valutazione impedenza basale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kern="0" dirty="0">
              <a:ea typeface="Avenir Medium"/>
              <a:cs typeface="Avenir Medium"/>
              <a:sym typeface="Avenir Medium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kern="0" dirty="0">
                <a:ea typeface="Avenir Medium"/>
                <a:cs typeface="Avenir Medium"/>
                <a:sym typeface="Avenir Medium"/>
              </a:rPr>
              <a:t>6- correlazione del reflusso acido e non acido con i sintomi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kern="0" dirty="0">
              <a:ea typeface="Avenir Medium"/>
              <a:cs typeface="Avenir Medium"/>
              <a:sym typeface="Avenir Medium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A9734BB-FE9D-485F-A381-AAE4242E7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6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6">
            <a:extLst>
              <a:ext uri="{FF2B5EF4-FFF2-40B4-BE49-F238E27FC236}">
                <a16:creationId xmlns:a16="http://schemas.microsoft.com/office/drawing/2014/main" id="{D5BFF04F-0003-5A77-FFF7-F10358A5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721" y="1638940"/>
            <a:ext cx="6623050" cy="8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2850"/>
              </a:spcBef>
              <a:buFont typeface="Wingdings 2" panose="05020102010507070707" pitchFamily="18" charset="2"/>
              <a:buChar char=""/>
              <a:defRPr sz="31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850"/>
              </a:spcBef>
              <a:buFont typeface="Wingdings 2" panose="05020102010507070707" pitchFamily="18" charset="2"/>
              <a:buChar char=""/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222375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24013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27238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4844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416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3988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560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1"/>
                </a:solidFill>
                <a:latin typeface="+mn-lt"/>
              </a:rPr>
              <a:t>						</a:t>
            </a:r>
          </a:p>
          <a:p>
            <a:pPr algn="ctr" eaLnBrk="1">
              <a:spcBef>
                <a:spcPct val="0"/>
              </a:spcBef>
              <a:buFontTx/>
              <a:buNone/>
            </a:pPr>
            <a:endParaRPr lang="it-IT" altLang="it-IT" sz="2400" b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Immagine 5">
            <a:extLst>
              <a:ext uri="{FF2B5EF4-FFF2-40B4-BE49-F238E27FC236}">
                <a16:creationId xmlns:a16="http://schemas.microsoft.com/office/drawing/2014/main" id="{CCEDB3C4-3758-B80A-A414-F7EC3342F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90" y="1576885"/>
            <a:ext cx="3443287" cy="476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6">
            <a:extLst>
              <a:ext uri="{FF2B5EF4-FFF2-40B4-BE49-F238E27FC236}">
                <a16:creationId xmlns:a16="http://schemas.microsoft.com/office/drawing/2014/main" id="{A8B47353-D677-1713-D1D8-6CD9AC095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483" y="4502826"/>
            <a:ext cx="2293582" cy="171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8">
            <a:extLst>
              <a:ext uri="{FF2B5EF4-FFF2-40B4-BE49-F238E27FC236}">
                <a16:creationId xmlns:a16="http://schemas.microsoft.com/office/drawing/2014/main" id="{76A71F8C-5A90-6D2B-E4BE-837BD7757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934" y="548764"/>
            <a:ext cx="3440113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2850"/>
              </a:spcBef>
              <a:buFont typeface="Wingdings 2" panose="05020102010507070707" pitchFamily="18" charset="2"/>
              <a:buChar char=""/>
              <a:defRPr sz="31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850"/>
              </a:spcBef>
              <a:buFont typeface="Wingdings 2" panose="05020102010507070707" pitchFamily="18" charset="2"/>
              <a:buChar char=""/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222375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24013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27238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4844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416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3988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560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  <a:defRPr/>
            </a:pPr>
            <a:r>
              <a:rPr lang="it-IT" altLang="it-IT" sz="2800" b="1" dirty="0" err="1">
                <a:solidFill>
                  <a:schemeClr val="tx1"/>
                </a:solidFill>
                <a:latin typeface="+mn-lt"/>
              </a:rPr>
              <a:t>pHmetria</a:t>
            </a:r>
            <a:r>
              <a:rPr lang="it-IT" altLang="it-IT" sz="2800" b="1" dirty="0">
                <a:solidFill>
                  <a:schemeClr val="tx1"/>
                </a:solidFill>
                <a:latin typeface="+mn-lt"/>
              </a:rPr>
              <a:t> esofagea</a:t>
            </a:r>
          </a:p>
          <a:p>
            <a:pPr algn="ctr" eaLnBrk="1">
              <a:spcBef>
                <a:spcPct val="0"/>
              </a:spcBef>
              <a:buFontTx/>
              <a:buNone/>
              <a:defRPr/>
            </a:pPr>
            <a:endParaRPr lang="it-IT" altLang="it-IT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asellaDiTesto 9">
            <a:extLst>
              <a:ext uri="{FF2B5EF4-FFF2-40B4-BE49-F238E27FC236}">
                <a16:creationId xmlns:a16="http://schemas.microsoft.com/office/drawing/2014/main" id="{5868FEA8-8A1E-0483-D9CC-FB3E509F4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55380"/>
            <a:ext cx="4551362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2850"/>
              </a:spcBef>
              <a:buFont typeface="Wingdings 2" panose="05020102010507070707" pitchFamily="18" charset="2"/>
              <a:buChar char=""/>
              <a:defRPr sz="31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850"/>
              </a:spcBef>
              <a:buFont typeface="Wingdings 2" panose="05020102010507070707" pitchFamily="18" charset="2"/>
              <a:buChar char=""/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222375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24013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27238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4844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416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3988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560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  <a:defRPr/>
            </a:pPr>
            <a:r>
              <a:rPr lang="it-IT" altLang="it-IT" sz="2800" b="1" dirty="0" err="1">
                <a:solidFill>
                  <a:schemeClr val="tx1"/>
                </a:solidFill>
                <a:latin typeface="+mn-lt"/>
              </a:rPr>
              <a:t>pHimpedenziometria</a:t>
            </a:r>
            <a:r>
              <a:rPr lang="it-IT" altLang="it-IT" sz="2800" b="1" dirty="0">
                <a:solidFill>
                  <a:schemeClr val="tx1"/>
                </a:solidFill>
                <a:latin typeface="+mn-lt"/>
              </a:rPr>
              <a:t> esofagea</a:t>
            </a:r>
          </a:p>
          <a:p>
            <a:pPr algn="ctr" eaLnBrk="1">
              <a:spcBef>
                <a:spcPct val="0"/>
              </a:spcBef>
              <a:buFontTx/>
              <a:buNone/>
              <a:defRPr/>
            </a:pPr>
            <a:endParaRPr lang="it-IT" altLang="it-IT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934CC84-8AE1-4B3A-919F-8B77B7EE5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6">
            <a:extLst>
              <a:ext uri="{FF2B5EF4-FFF2-40B4-BE49-F238E27FC236}">
                <a16:creationId xmlns:a16="http://schemas.microsoft.com/office/drawing/2014/main" id="{8C312E47-D36F-AAAE-2137-6992E7869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308350"/>
            <a:ext cx="6623050" cy="8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2850"/>
              </a:spcBef>
              <a:buFont typeface="Wingdings 2" panose="05020102010507070707" pitchFamily="18" charset="2"/>
              <a:buChar char=""/>
              <a:defRPr sz="31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850"/>
              </a:spcBef>
              <a:buFont typeface="Wingdings 2" panose="05020102010507070707" pitchFamily="18" charset="2"/>
              <a:buChar char=""/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222375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24013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27238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4844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416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3988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560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chemeClr val="tx1"/>
                </a:solidFill>
                <a:latin typeface="+mn-lt"/>
              </a:rPr>
              <a:t>						</a:t>
            </a:r>
          </a:p>
          <a:p>
            <a:pPr algn="ctr" eaLnBrk="1">
              <a:spcBef>
                <a:spcPct val="0"/>
              </a:spcBef>
              <a:buFontTx/>
              <a:buNone/>
            </a:pPr>
            <a:endParaRPr lang="it-IT" altLang="it-IT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E1B9CC57-5C69-157A-4798-2146604D2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37" y="1247814"/>
            <a:ext cx="4395832" cy="525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9">
            <a:extLst>
              <a:ext uri="{FF2B5EF4-FFF2-40B4-BE49-F238E27FC236}">
                <a16:creationId xmlns:a16="http://schemas.microsoft.com/office/drawing/2014/main" id="{91A01AA3-F80F-6C9D-A801-444D2C192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89" y="1289760"/>
            <a:ext cx="4315992" cy="527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FB998D35-A5EB-6A02-17F0-CCF1A2C056EF}"/>
              </a:ext>
            </a:extLst>
          </p:cNvPr>
          <p:cNvSpPr/>
          <p:nvPr/>
        </p:nvSpPr>
        <p:spPr>
          <a:xfrm>
            <a:off x="2685016" y="7134571"/>
            <a:ext cx="1918307" cy="1243593"/>
          </a:xfrm>
          <a:prstGeom prst="ellipse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kern="0">
              <a:solidFill>
                <a:schemeClr val="tx1"/>
              </a:solidFill>
              <a:sym typeface="Avenir Medium"/>
            </a:endParaRPr>
          </a:p>
        </p:txBody>
      </p:sp>
      <p:sp>
        <p:nvSpPr>
          <p:cNvPr id="8" name="CasellaDiTesto 15">
            <a:extLst>
              <a:ext uri="{FF2B5EF4-FFF2-40B4-BE49-F238E27FC236}">
                <a16:creationId xmlns:a16="http://schemas.microsoft.com/office/drawing/2014/main" id="{820D9739-C06A-A71C-A074-A3BCB6FAB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9" y="207524"/>
            <a:ext cx="1165066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2850"/>
              </a:spcBef>
              <a:buFont typeface="Wingdings 2" panose="05020102010507070707" pitchFamily="18" charset="2"/>
              <a:buChar char=""/>
              <a:defRPr sz="31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850"/>
              </a:spcBef>
              <a:buFont typeface="Wingdings 2" panose="05020102010507070707" pitchFamily="18" charset="2"/>
              <a:buChar char=""/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222375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24013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27238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4844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416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3988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560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  <a:defRPr/>
            </a:pPr>
            <a:r>
              <a:rPr lang="it-IT" altLang="it-IT" sz="3200" b="1" dirty="0">
                <a:solidFill>
                  <a:schemeClr val="tx1"/>
                </a:solidFill>
                <a:latin typeface="+mn-lt"/>
              </a:rPr>
              <a:t>Reflusso acido                   Reflusso non acido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F4C9B231-79FA-4574-815C-1BDE275FD2AD}"/>
              </a:ext>
            </a:extLst>
          </p:cNvPr>
          <p:cNvSpPr/>
          <p:nvPr/>
        </p:nvSpPr>
        <p:spPr>
          <a:xfrm>
            <a:off x="3090199" y="1164020"/>
            <a:ext cx="633792" cy="44042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B22EB44A-88A1-435A-8990-A0E732B61C3A}"/>
              </a:ext>
            </a:extLst>
          </p:cNvPr>
          <p:cNvCxnSpPr>
            <a:cxnSpLocks/>
          </p:cNvCxnSpPr>
          <p:nvPr/>
        </p:nvCxnSpPr>
        <p:spPr>
          <a:xfrm>
            <a:off x="1117409" y="1157680"/>
            <a:ext cx="1784340" cy="88084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5">
            <a:extLst>
              <a:ext uri="{FF2B5EF4-FFF2-40B4-BE49-F238E27FC236}">
                <a16:creationId xmlns:a16="http://schemas.microsoft.com/office/drawing/2014/main" id="{F61FFAE9-E724-4021-8019-5E8951F49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3076" y="705560"/>
            <a:ext cx="257194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2850"/>
              </a:spcBef>
              <a:buFont typeface="Wingdings 2" panose="05020102010507070707" pitchFamily="18" charset="2"/>
              <a:buChar char=""/>
              <a:defRPr sz="31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850"/>
              </a:spcBef>
              <a:buFont typeface="Wingdings 2" panose="05020102010507070707" pitchFamily="18" charset="2"/>
              <a:buChar char=""/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222375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24013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27238" indent="-401638">
              <a:spcBef>
                <a:spcPts val="850"/>
              </a:spcBef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4844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416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3988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56038" indent="-401638" defTabSz="457200" eaLnBrk="0" fontAlgn="base" hangingPunct="0">
              <a:spcBef>
                <a:spcPts val="85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  <a:defRPr/>
            </a:pPr>
            <a:r>
              <a:rPr lang="it-IT" altLang="it-IT" sz="3200" b="1" dirty="0">
                <a:solidFill>
                  <a:schemeClr val="tx1"/>
                </a:solidFill>
                <a:latin typeface="+mn-lt"/>
              </a:rPr>
              <a:t>Aria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8CA6DAA-D85A-4CF2-B654-898F320ED9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9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linea, Parallelo&#10;&#10;Descrizione generata automaticamente">
            <a:extLst>
              <a:ext uri="{FF2B5EF4-FFF2-40B4-BE49-F238E27FC236}">
                <a16:creationId xmlns:a16="http://schemas.microsoft.com/office/drawing/2014/main" id="{50588EDD-2B56-49CE-D89B-A5DA5F047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97" y="0"/>
            <a:ext cx="7265406" cy="6858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89EC13E-8E24-461F-A744-F135DF9DB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3" y="5697692"/>
            <a:ext cx="1369042" cy="9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871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purl.org/dc/dcmitype/"/>
    <ds:schemaRef ds:uri="http://schemas.microsoft.com/office/infopath/2007/PartnerControls"/>
    <ds:schemaRef ds:uri="http://purl.org/dc/terms/"/>
    <ds:schemaRef ds:uri="71af3243-3dd4-4a8d-8c0d-dd76da1f02a5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270</TotalTime>
  <Words>1111</Words>
  <Application>Microsoft Office PowerPoint</Application>
  <PresentationFormat>Widescreen</PresentationFormat>
  <Paragraphs>202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4" baseType="lpstr">
      <vt:lpstr>ＭＳ Ｐゴシック</vt:lpstr>
      <vt:lpstr>Aptos</vt:lpstr>
      <vt:lpstr>Arial</vt:lpstr>
      <vt:lpstr>Avenir Medium</vt:lpstr>
      <vt:lpstr>Calibri</vt:lpstr>
      <vt:lpstr>Courier</vt:lpstr>
      <vt:lpstr>Play</vt:lpstr>
      <vt:lpstr>Wingdings</vt:lpstr>
      <vt:lpstr>RetrospectVTI</vt:lpstr>
      <vt:lpstr>STUDIO  FISIO-PATOLOGICO IN PAZIENTI CANDIDATI A REDO-SURGERY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DH Amb01</cp:lastModifiedBy>
  <cp:revision>18</cp:revision>
  <dcterms:created xsi:type="dcterms:W3CDTF">2022-02-27T17:36:31Z</dcterms:created>
  <dcterms:modified xsi:type="dcterms:W3CDTF">2024-09-30T09:15:16Z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